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25"/>
  </p:notesMasterIdLst>
  <p:sldIdLst>
    <p:sldId id="256" r:id="rId2"/>
    <p:sldId id="257" r:id="rId3"/>
    <p:sldId id="258" r:id="rId4"/>
    <p:sldId id="259" r:id="rId5"/>
    <p:sldId id="260" r:id="rId6"/>
    <p:sldId id="261" r:id="rId7"/>
    <p:sldId id="278" r:id="rId8"/>
    <p:sldId id="262" r:id="rId9"/>
    <p:sldId id="279" r:id="rId10"/>
    <p:sldId id="263" r:id="rId11"/>
    <p:sldId id="280" r:id="rId12"/>
    <p:sldId id="264" r:id="rId13"/>
    <p:sldId id="265" r:id="rId14"/>
    <p:sldId id="266" r:id="rId15"/>
    <p:sldId id="267" r:id="rId16"/>
    <p:sldId id="268" r:id="rId17"/>
    <p:sldId id="269" r:id="rId18"/>
    <p:sldId id="270" r:id="rId19"/>
    <p:sldId id="274" r:id="rId20"/>
    <p:sldId id="275" r:id="rId21"/>
    <p:sldId id="271" r:id="rId22"/>
    <p:sldId id="277" r:id="rId23"/>
    <p:sldId id="273" r:id="rId24"/>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3835" autoAdjust="0"/>
  </p:normalViewPr>
  <p:slideViewPr>
    <p:cSldViewPr>
      <p:cViewPr varScale="1">
        <p:scale>
          <a:sx n="53" d="100"/>
          <a:sy n="53" d="100"/>
        </p:scale>
        <p:origin x="-186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s-Latn-B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FC6E75-7313-4DB9-A048-0C979D31CB37}" type="datetimeFigureOut">
              <a:rPr lang="sr-Latn-CS" smtClean="0"/>
              <a:pPr/>
              <a:t>20.1.2015</a:t>
            </a:fld>
            <a:endParaRPr lang="bs-Latn-B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bs-Latn-B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s-Latn-B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s-Latn-B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0E906E-EC59-470D-9924-A31B87A71486}" type="slidenum">
              <a:rPr lang="bs-Latn-BA" smtClean="0"/>
              <a:pPr/>
              <a:t>‹#›</a:t>
            </a:fld>
            <a:endParaRPr lang="bs-Latn-BA"/>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s-Latn-BA" dirty="0"/>
          </a:p>
        </p:txBody>
      </p:sp>
      <p:sp>
        <p:nvSpPr>
          <p:cNvPr id="4" name="Slide Number Placeholder 3"/>
          <p:cNvSpPr>
            <a:spLocks noGrp="1"/>
          </p:cNvSpPr>
          <p:nvPr>
            <p:ph type="sldNum" sz="quarter" idx="10"/>
          </p:nvPr>
        </p:nvSpPr>
        <p:spPr/>
        <p:txBody>
          <a:bodyPr/>
          <a:lstStyle/>
          <a:p>
            <a:fld id="{5E0E906E-EC59-470D-9924-A31B87A71486}" type="slidenum">
              <a:rPr lang="bs-Latn-BA" smtClean="0"/>
              <a:pPr/>
              <a:t>7</a:t>
            </a:fld>
            <a:endParaRPr lang="bs-Latn-B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s-Latn-BA" dirty="0"/>
          </a:p>
        </p:txBody>
      </p:sp>
      <p:sp>
        <p:nvSpPr>
          <p:cNvPr id="4" name="Slide Number Placeholder 3"/>
          <p:cNvSpPr>
            <a:spLocks noGrp="1"/>
          </p:cNvSpPr>
          <p:nvPr>
            <p:ph type="sldNum" sz="quarter" idx="10"/>
          </p:nvPr>
        </p:nvSpPr>
        <p:spPr/>
        <p:txBody>
          <a:bodyPr/>
          <a:lstStyle/>
          <a:p>
            <a:fld id="{5E0E906E-EC59-470D-9924-A31B87A71486}" type="slidenum">
              <a:rPr lang="bs-Latn-BA" smtClean="0"/>
              <a:pPr/>
              <a:t>11</a:t>
            </a:fld>
            <a:endParaRPr lang="bs-Latn-B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s-Latn-BA" dirty="0"/>
          </a:p>
        </p:txBody>
      </p:sp>
      <p:sp>
        <p:nvSpPr>
          <p:cNvPr id="4" name="Slide Number Placeholder 3"/>
          <p:cNvSpPr>
            <a:spLocks noGrp="1"/>
          </p:cNvSpPr>
          <p:nvPr>
            <p:ph type="sldNum" sz="quarter" idx="10"/>
          </p:nvPr>
        </p:nvSpPr>
        <p:spPr/>
        <p:txBody>
          <a:bodyPr/>
          <a:lstStyle/>
          <a:p>
            <a:fld id="{5E0E906E-EC59-470D-9924-A31B87A71486}" type="slidenum">
              <a:rPr lang="bs-Latn-BA" smtClean="0"/>
              <a:pPr/>
              <a:t>16</a:t>
            </a:fld>
            <a:endParaRPr lang="bs-Latn-B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s-Latn-BA" dirty="0"/>
          </a:p>
        </p:txBody>
      </p:sp>
      <p:sp>
        <p:nvSpPr>
          <p:cNvPr id="4" name="Slide Number Placeholder 3"/>
          <p:cNvSpPr>
            <a:spLocks noGrp="1"/>
          </p:cNvSpPr>
          <p:nvPr>
            <p:ph type="sldNum" sz="quarter" idx="10"/>
          </p:nvPr>
        </p:nvSpPr>
        <p:spPr/>
        <p:txBody>
          <a:bodyPr/>
          <a:lstStyle/>
          <a:p>
            <a:fld id="{5E0E906E-EC59-470D-9924-A31B87A71486}" type="slidenum">
              <a:rPr lang="bs-Latn-BA" smtClean="0"/>
              <a:pPr/>
              <a:t>18</a:t>
            </a:fld>
            <a:endParaRPr lang="bs-Latn-B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s-Latn-BA" dirty="0"/>
          </a:p>
        </p:txBody>
      </p:sp>
      <p:sp>
        <p:nvSpPr>
          <p:cNvPr id="4" name="Slide Number Placeholder 3"/>
          <p:cNvSpPr>
            <a:spLocks noGrp="1"/>
          </p:cNvSpPr>
          <p:nvPr>
            <p:ph type="sldNum" sz="quarter" idx="10"/>
          </p:nvPr>
        </p:nvSpPr>
        <p:spPr/>
        <p:txBody>
          <a:bodyPr/>
          <a:lstStyle/>
          <a:p>
            <a:fld id="{5E0E906E-EC59-470D-9924-A31B87A71486}" type="slidenum">
              <a:rPr lang="bs-Latn-BA" smtClean="0"/>
              <a:pPr/>
              <a:t>19</a:t>
            </a:fld>
            <a:endParaRPr lang="bs-Latn-B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s-Latn-BA" dirty="0"/>
          </a:p>
        </p:txBody>
      </p:sp>
      <p:sp>
        <p:nvSpPr>
          <p:cNvPr id="4" name="Slide Number Placeholder 3"/>
          <p:cNvSpPr>
            <a:spLocks noGrp="1"/>
          </p:cNvSpPr>
          <p:nvPr>
            <p:ph type="sldNum" sz="quarter" idx="10"/>
          </p:nvPr>
        </p:nvSpPr>
        <p:spPr/>
        <p:txBody>
          <a:bodyPr/>
          <a:lstStyle/>
          <a:p>
            <a:fld id="{5E0E906E-EC59-470D-9924-A31B87A71486}" type="slidenum">
              <a:rPr lang="bs-Latn-BA" smtClean="0"/>
              <a:pPr/>
              <a:t>20</a:t>
            </a:fld>
            <a:endParaRPr lang="bs-Latn-B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bs-Latn-BA" dirty="0"/>
          </a:p>
        </p:txBody>
      </p:sp>
      <p:sp>
        <p:nvSpPr>
          <p:cNvPr id="4" name="Slide Number Placeholder 3"/>
          <p:cNvSpPr>
            <a:spLocks noGrp="1"/>
          </p:cNvSpPr>
          <p:nvPr>
            <p:ph type="sldNum" sz="quarter" idx="10"/>
          </p:nvPr>
        </p:nvSpPr>
        <p:spPr/>
        <p:txBody>
          <a:bodyPr/>
          <a:lstStyle/>
          <a:p>
            <a:fld id="{5E0E906E-EC59-470D-9924-A31B87A71486}" type="slidenum">
              <a:rPr lang="bs-Latn-BA" smtClean="0"/>
              <a:pPr/>
              <a:t>23</a:t>
            </a:fld>
            <a:endParaRPr lang="bs-Latn-B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6EA9693D-E963-4D16-801E-7C89DF72D9CC}" type="datetimeFigureOut">
              <a:rPr lang="sr-Latn-CS" smtClean="0"/>
              <a:pPr/>
              <a:t>20.1.2015</a:t>
            </a:fld>
            <a:endParaRPr lang="bs-Latn-BA"/>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bs-Latn-BA"/>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7AEEEFF6-739D-4BD2-8DA7-D20D87B189A3}" type="slidenum">
              <a:rPr lang="bs-Latn-BA" smtClean="0"/>
              <a:pPr/>
              <a:t>‹#›</a:t>
            </a:fld>
            <a:endParaRPr lang="bs-Latn-B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6EA9693D-E963-4D16-801E-7C89DF72D9CC}" type="datetimeFigureOut">
              <a:rPr lang="sr-Latn-CS" smtClean="0"/>
              <a:pPr/>
              <a:t>20.1.2015</a:t>
            </a:fld>
            <a:endParaRPr lang="bs-Latn-BA"/>
          </a:p>
        </p:txBody>
      </p:sp>
      <p:sp>
        <p:nvSpPr>
          <p:cNvPr id="9" name="Slide Number Placeholder 8"/>
          <p:cNvSpPr>
            <a:spLocks noGrp="1"/>
          </p:cNvSpPr>
          <p:nvPr>
            <p:ph type="sldNum" sz="quarter" idx="15"/>
          </p:nvPr>
        </p:nvSpPr>
        <p:spPr/>
        <p:txBody>
          <a:bodyPr rtlCol="0"/>
          <a:lstStyle/>
          <a:p>
            <a:fld id="{7AEEEFF6-739D-4BD2-8DA7-D20D87B189A3}" type="slidenum">
              <a:rPr lang="bs-Latn-BA" smtClean="0"/>
              <a:pPr/>
              <a:t>‹#›</a:t>
            </a:fld>
            <a:endParaRPr lang="bs-Latn-BA"/>
          </a:p>
        </p:txBody>
      </p:sp>
      <p:sp>
        <p:nvSpPr>
          <p:cNvPr id="10" name="Footer Placeholder 9"/>
          <p:cNvSpPr>
            <a:spLocks noGrp="1"/>
          </p:cNvSpPr>
          <p:nvPr>
            <p:ph type="ftr" sz="quarter" idx="16"/>
          </p:nvPr>
        </p:nvSpPr>
        <p:spPr/>
        <p:txBody>
          <a:bodyPr rtlCol="0"/>
          <a:lstStyle/>
          <a:p>
            <a:endParaRPr lang="bs-Latn-B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6EA9693D-E963-4D16-801E-7C89DF72D9CC}" type="datetimeFigureOut">
              <a:rPr lang="sr-Latn-CS" smtClean="0"/>
              <a:pPr/>
              <a:t>20.1.2015</a:t>
            </a:fld>
            <a:endParaRPr lang="bs-Latn-BA"/>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bs-Latn-BA"/>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7AEEEFF6-739D-4BD2-8DA7-D20D87B189A3}" type="slidenum">
              <a:rPr lang="bs-Latn-BA" smtClean="0"/>
              <a:pPr/>
              <a:t>‹#›</a:t>
            </a:fld>
            <a:endParaRPr lang="bs-Latn-B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EA9693D-E963-4D16-801E-7C89DF72D9CC}" type="datetimeFigureOut">
              <a:rPr lang="sr-Latn-CS" smtClean="0"/>
              <a:pPr/>
              <a:t>20.1.2015</a:t>
            </a:fld>
            <a:endParaRPr lang="bs-Latn-BA"/>
          </a:p>
        </p:txBody>
      </p:sp>
      <p:sp>
        <p:nvSpPr>
          <p:cNvPr id="6" name="Footer Placeholder 5"/>
          <p:cNvSpPr>
            <a:spLocks noGrp="1"/>
          </p:cNvSpPr>
          <p:nvPr>
            <p:ph type="ftr" sz="quarter" idx="11"/>
          </p:nvPr>
        </p:nvSpPr>
        <p:spPr/>
        <p:txBody>
          <a:bodyPr/>
          <a:lstStyle/>
          <a:p>
            <a:endParaRPr lang="bs-Latn-BA"/>
          </a:p>
        </p:txBody>
      </p:sp>
      <p:sp>
        <p:nvSpPr>
          <p:cNvPr id="7" name="Slide Number Placeholder 6"/>
          <p:cNvSpPr>
            <a:spLocks noGrp="1"/>
          </p:cNvSpPr>
          <p:nvPr>
            <p:ph type="sldNum" sz="quarter" idx="12"/>
          </p:nvPr>
        </p:nvSpPr>
        <p:spPr/>
        <p:txBody>
          <a:bodyPr/>
          <a:lstStyle/>
          <a:p>
            <a:fld id="{7AEEEFF6-739D-4BD2-8DA7-D20D87B189A3}" type="slidenum">
              <a:rPr lang="bs-Latn-BA" smtClean="0"/>
              <a:pPr/>
              <a:t>‹#›</a:t>
            </a:fld>
            <a:endParaRPr lang="bs-Latn-BA"/>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6EA9693D-E963-4D16-801E-7C89DF72D9CC}" type="datetimeFigureOut">
              <a:rPr lang="sr-Latn-CS" smtClean="0"/>
              <a:pPr/>
              <a:t>20.1.2015</a:t>
            </a:fld>
            <a:endParaRPr lang="bs-Latn-BA"/>
          </a:p>
        </p:txBody>
      </p:sp>
      <p:sp>
        <p:nvSpPr>
          <p:cNvPr id="8" name="Footer Placeholder 7"/>
          <p:cNvSpPr>
            <a:spLocks noGrp="1"/>
          </p:cNvSpPr>
          <p:nvPr>
            <p:ph type="ftr" sz="quarter" idx="11"/>
          </p:nvPr>
        </p:nvSpPr>
        <p:spPr/>
        <p:txBody>
          <a:bodyPr/>
          <a:lstStyle/>
          <a:p>
            <a:endParaRPr lang="bs-Latn-BA"/>
          </a:p>
        </p:txBody>
      </p:sp>
      <p:sp>
        <p:nvSpPr>
          <p:cNvPr id="9" name="Slide Number Placeholder 8"/>
          <p:cNvSpPr>
            <a:spLocks noGrp="1"/>
          </p:cNvSpPr>
          <p:nvPr>
            <p:ph type="sldNum" sz="quarter" idx="12"/>
          </p:nvPr>
        </p:nvSpPr>
        <p:spPr/>
        <p:txBody>
          <a:bodyPr/>
          <a:lstStyle/>
          <a:p>
            <a:fld id="{7AEEEFF6-739D-4BD2-8DA7-D20D87B189A3}" type="slidenum">
              <a:rPr lang="bs-Latn-BA" smtClean="0"/>
              <a:pPr/>
              <a:t>‹#›</a:t>
            </a:fld>
            <a:endParaRPr lang="bs-Latn-BA"/>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6EA9693D-E963-4D16-801E-7C89DF72D9CC}" type="datetimeFigureOut">
              <a:rPr lang="sr-Latn-CS" smtClean="0"/>
              <a:pPr/>
              <a:t>20.1.2015</a:t>
            </a:fld>
            <a:endParaRPr lang="bs-Latn-BA"/>
          </a:p>
        </p:txBody>
      </p:sp>
      <p:sp>
        <p:nvSpPr>
          <p:cNvPr id="7" name="Slide Number Placeholder 6"/>
          <p:cNvSpPr>
            <a:spLocks noGrp="1"/>
          </p:cNvSpPr>
          <p:nvPr>
            <p:ph type="sldNum" sz="quarter" idx="11"/>
          </p:nvPr>
        </p:nvSpPr>
        <p:spPr/>
        <p:txBody>
          <a:bodyPr rtlCol="0"/>
          <a:lstStyle/>
          <a:p>
            <a:fld id="{7AEEEFF6-739D-4BD2-8DA7-D20D87B189A3}" type="slidenum">
              <a:rPr lang="bs-Latn-BA" smtClean="0"/>
              <a:pPr/>
              <a:t>‹#›</a:t>
            </a:fld>
            <a:endParaRPr lang="bs-Latn-BA"/>
          </a:p>
        </p:txBody>
      </p:sp>
      <p:sp>
        <p:nvSpPr>
          <p:cNvPr id="8" name="Footer Placeholder 7"/>
          <p:cNvSpPr>
            <a:spLocks noGrp="1"/>
          </p:cNvSpPr>
          <p:nvPr>
            <p:ph type="ftr" sz="quarter" idx="12"/>
          </p:nvPr>
        </p:nvSpPr>
        <p:spPr/>
        <p:txBody>
          <a:bodyPr rtlCol="0"/>
          <a:lstStyle/>
          <a:p>
            <a:endParaRPr lang="bs-Latn-B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A9693D-E963-4D16-801E-7C89DF72D9CC}" type="datetimeFigureOut">
              <a:rPr lang="sr-Latn-CS" smtClean="0"/>
              <a:pPr/>
              <a:t>20.1.2015</a:t>
            </a:fld>
            <a:endParaRPr lang="bs-Latn-BA"/>
          </a:p>
        </p:txBody>
      </p:sp>
      <p:sp>
        <p:nvSpPr>
          <p:cNvPr id="3" name="Footer Placeholder 2"/>
          <p:cNvSpPr>
            <a:spLocks noGrp="1"/>
          </p:cNvSpPr>
          <p:nvPr>
            <p:ph type="ftr" sz="quarter" idx="11"/>
          </p:nvPr>
        </p:nvSpPr>
        <p:spPr/>
        <p:txBody>
          <a:bodyPr/>
          <a:lstStyle/>
          <a:p>
            <a:endParaRPr lang="bs-Latn-BA"/>
          </a:p>
        </p:txBody>
      </p:sp>
      <p:sp>
        <p:nvSpPr>
          <p:cNvPr id="4" name="Slide Number Placeholder 3"/>
          <p:cNvSpPr>
            <a:spLocks noGrp="1"/>
          </p:cNvSpPr>
          <p:nvPr>
            <p:ph type="sldNum" sz="quarter" idx="12"/>
          </p:nvPr>
        </p:nvSpPr>
        <p:spPr/>
        <p:txBody>
          <a:bodyPr/>
          <a:lstStyle/>
          <a:p>
            <a:fld id="{7AEEEFF6-739D-4BD2-8DA7-D20D87B189A3}" type="slidenum">
              <a:rPr lang="bs-Latn-BA" smtClean="0"/>
              <a:pPr/>
              <a:t>‹#›</a:t>
            </a:fld>
            <a:endParaRPr lang="bs-Latn-B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1"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6EA9693D-E963-4D16-801E-7C89DF72D9CC}" type="datetimeFigureOut">
              <a:rPr lang="sr-Latn-CS" smtClean="0"/>
              <a:pPr/>
              <a:t>20.1.2015</a:t>
            </a:fld>
            <a:endParaRPr lang="bs-Latn-BA"/>
          </a:p>
        </p:txBody>
      </p:sp>
      <p:sp>
        <p:nvSpPr>
          <p:cNvPr id="22" name="Slide Number Placeholder 21"/>
          <p:cNvSpPr>
            <a:spLocks noGrp="1"/>
          </p:cNvSpPr>
          <p:nvPr>
            <p:ph type="sldNum" sz="quarter" idx="15"/>
          </p:nvPr>
        </p:nvSpPr>
        <p:spPr/>
        <p:txBody>
          <a:bodyPr rtlCol="0"/>
          <a:lstStyle/>
          <a:p>
            <a:fld id="{7AEEEFF6-739D-4BD2-8DA7-D20D87B189A3}" type="slidenum">
              <a:rPr lang="bs-Latn-BA" smtClean="0"/>
              <a:pPr/>
              <a:t>‹#›</a:t>
            </a:fld>
            <a:endParaRPr lang="bs-Latn-BA"/>
          </a:p>
        </p:txBody>
      </p:sp>
      <p:sp>
        <p:nvSpPr>
          <p:cNvPr id="23" name="Footer Placeholder 22"/>
          <p:cNvSpPr>
            <a:spLocks noGrp="1"/>
          </p:cNvSpPr>
          <p:nvPr>
            <p:ph type="ftr" sz="quarter" idx="16"/>
          </p:nvPr>
        </p:nvSpPr>
        <p:spPr/>
        <p:txBody>
          <a:bodyPr rtlCol="0"/>
          <a:lstStyle/>
          <a:p>
            <a:endParaRPr lang="bs-Latn-B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9"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6EA9693D-E963-4D16-801E-7C89DF72D9CC}" type="datetimeFigureOut">
              <a:rPr lang="sr-Latn-CS" smtClean="0"/>
              <a:pPr/>
              <a:t>20.1.2015</a:t>
            </a:fld>
            <a:endParaRPr lang="bs-Latn-BA"/>
          </a:p>
        </p:txBody>
      </p:sp>
      <p:sp>
        <p:nvSpPr>
          <p:cNvPr id="18" name="Slide Number Placeholder 17"/>
          <p:cNvSpPr>
            <a:spLocks noGrp="1"/>
          </p:cNvSpPr>
          <p:nvPr>
            <p:ph type="sldNum" sz="quarter" idx="11"/>
          </p:nvPr>
        </p:nvSpPr>
        <p:spPr/>
        <p:txBody>
          <a:bodyPr rtlCol="0"/>
          <a:lstStyle/>
          <a:p>
            <a:fld id="{7AEEEFF6-739D-4BD2-8DA7-D20D87B189A3}" type="slidenum">
              <a:rPr lang="bs-Latn-BA" smtClean="0"/>
              <a:pPr/>
              <a:t>‹#›</a:t>
            </a:fld>
            <a:endParaRPr lang="bs-Latn-BA"/>
          </a:p>
        </p:txBody>
      </p:sp>
      <p:sp>
        <p:nvSpPr>
          <p:cNvPr id="21" name="Footer Placeholder 20"/>
          <p:cNvSpPr>
            <a:spLocks noGrp="1"/>
          </p:cNvSpPr>
          <p:nvPr>
            <p:ph type="ftr" sz="quarter" idx="12"/>
          </p:nvPr>
        </p:nvSpPr>
        <p:spPr/>
        <p:txBody>
          <a:bodyPr rtlCol="0"/>
          <a:lstStyle/>
          <a:p>
            <a:endParaRPr lang="bs-Latn-B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A9693D-E963-4D16-801E-7C89DF72D9CC}" type="datetimeFigureOut">
              <a:rPr lang="sr-Latn-CS" smtClean="0"/>
              <a:pPr/>
              <a:t>20.1.2015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7AEEEFF6-739D-4BD2-8DA7-D20D87B189A3}" type="slidenum">
              <a:rPr lang="bs-Latn-BA" smtClean="0"/>
              <a:pPr/>
              <a:t>‹#›</a:t>
            </a:fld>
            <a:endParaRPr lang="bs-Latn-B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EA9693D-E963-4D16-801E-7C89DF72D9CC}" type="datetimeFigureOut">
              <a:rPr lang="sr-Latn-CS" smtClean="0"/>
              <a:pPr/>
              <a:t>20.1.2015</a:t>
            </a:fld>
            <a:endParaRPr lang="bs-Latn-BA"/>
          </a:p>
        </p:txBody>
      </p:sp>
      <p:sp>
        <p:nvSpPr>
          <p:cNvPr id="5" name="Footer Placeholder 4"/>
          <p:cNvSpPr>
            <a:spLocks noGrp="1"/>
          </p:cNvSpPr>
          <p:nvPr>
            <p:ph type="ftr" sz="quarter" idx="11"/>
          </p:nvPr>
        </p:nvSpPr>
        <p:spPr/>
        <p:txBody>
          <a:bodyPr/>
          <a:lstStyle/>
          <a:p>
            <a:endParaRPr lang="bs-Latn-BA"/>
          </a:p>
        </p:txBody>
      </p:sp>
      <p:sp>
        <p:nvSpPr>
          <p:cNvPr id="6" name="Slide Number Placeholder 5"/>
          <p:cNvSpPr>
            <a:spLocks noGrp="1"/>
          </p:cNvSpPr>
          <p:nvPr>
            <p:ph type="sldNum" sz="quarter" idx="12"/>
          </p:nvPr>
        </p:nvSpPr>
        <p:spPr/>
        <p:txBody>
          <a:bodyPr/>
          <a:lstStyle/>
          <a:p>
            <a:fld id="{7AEEEFF6-739D-4BD2-8DA7-D20D87B189A3}" type="slidenum">
              <a:rPr lang="bs-Latn-BA" smtClean="0"/>
              <a:pPr/>
              <a:t>‹#›</a:t>
            </a:fld>
            <a:endParaRPr lang="bs-Latn-B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6EA9693D-E963-4D16-801E-7C89DF72D9CC}" type="datetimeFigureOut">
              <a:rPr lang="sr-Latn-CS" smtClean="0"/>
              <a:pPr/>
              <a:t>20.1.2015</a:t>
            </a:fld>
            <a:endParaRPr lang="bs-Latn-BA"/>
          </a:p>
        </p:txBody>
      </p:sp>
      <p:sp>
        <p:nvSpPr>
          <p:cNvPr id="3" name="Footer Placeholder 2"/>
          <p:cNvSpPr>
            <a:spLocks noGrp="1"/>
          </p:cNvSpPr>
          <p:nvPr>
            <p:ph type="ftr" sz="quarter" idx="3"/>
          </p:nvPr>
        </p:nvSpPr>
        <p:spPr>
          <a:xfrm rot="5400000">
            <a:off x="6990187"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bs-Latn-BA"/>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AEEEFF6-739D-4BD2-8DA7-D20D87B189A3}" type="slidenum">
              <a:rPr lang="bs-Latn-BA" smtClean="0"/>
              <a:pPr/>
              <a:t>‹#›</a:t>
            </a:fld>
            <a:endParaRPr lang="bs-Latn-BA"/>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9XXBLoVwRC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RgI_bcETk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3108" y="2714620"/>
            <a:ext cx="6172200" cy="1394296"/>
          </a:xfrm>
        </p:spPr>
        <p:txBody>
          <a:bodyPr>
            <a:normAutofit/>
          </a:bodyPr>
          <a:lstStyle/>
          <a:p>
            <a:r>
              <a:rPr lang="bs-Latn-BA" sz="5400" dirty="0" smtClean="0">
                <a:solidFill>
                  <a:schemeClr val="tx1"/>
                </a:solidFill>
                <a:latin typeface="Times New Roman" pitchFamily="18" charset="0"/>
                <a:cs typeface="Times New Roman" pitchFamily="18" charset="0"/>
              </a:rPr>
              <a:t>3D PRINTERI </a:t>
            </a:r>
            <a:endParaRPr lang="bs-Latn-BA" sz="5400" dirty="0">
              <a:solidFill>
                <a:schemeClr val="tx1"/>
              </a:solidFill>
              <a:latin typeface="Times New Roman" pitchFamily="18" charset="0"/>
              <a:cs typeface="Times New Roman" pitchFamily="18" charset="0"/>
            </a:endParaRPr>
          </a:p>
        </p:txBody>
      </p:sp>
      <p:sp>
        <p:nvSpPr>
          <p:cNvPr id="3" name="Subtitle 2"/>
          <p:cNvSpPr>
            <a:spLocks noGrp="1"/>
          </p:cNvSpPr>
          <p:nvPr>
            <p:ph type="subTitle" idx="1"/>
          </p:nvPr>
        </p:nvSpPr>
        <p:spPr>
          <a:xfrm>
            <a:off x="1357290" y="5286387"/>
            <a:ext cx="7786709" cy="1109659"/>
          </a:xfrm>
        </p:spPr>
        <p:txBody>
          <a:bodyPr/>
          <a:lstStyle/>
          <a:p>
            <a:pPr algn="r"/>
            <a:endParaRPr lang="bs-Latn-BA" dirty="0" smtClean="0">
              <a:solidFill>
                <a:schemeClr val="tx1"/>
              </a:solidFill>
            </a:endParaRPr>
          </a:p>
          <a:p>
            <a:pPr algn="r"/>
            <a:r>
              <a:rPr lang="bs-Latn-BA" sz="2400" b="0" dirty="0" smtClean="0">
                <a:solidFill>
                  <a:schemeClr val="tx1"/>
                </a:solidFill>
                <a:latin typeface="Times New Roman" pitchFamily="18" charset="0"/>
                <a:cs typeface="Times New Roman" pitchFamily="18" charset="0"/>
              </a:rPr>
              <a:t>STUDENT:MUSLIĆ ADISA</a:t>
            </a:r>
            <a:endParaRPr lang="bs-Latn-BA" sz="2400" b="0" dirty="0">
              <a:solidFill>
                <a:schemeClr val="tx1"/>
              </a:solidFill>
              <a:latin typeface="Times New Roman" pitchFamily="18" charset="0"/>
              <a:cs typeface="Times New Roman" pitchFamily="18" charset="0"/>
            </a:endParaRPr>
          </a:p>
        </p:txBody>
      </p:sp>
      <p:sp>
        <p:nvSpPr>
          <p:cNvPr id="4" name="TextBox 3"/>
          <p:cNvSpPr txBox="1"/>
          <p:nvPr/>
        </p:nvSpPr>
        <p:spPr>
          <a:xfrm>
            <a:off x="571472" y="428604"/>
            <a:ext cx="3929090" cy="1477328"/>
          </a:xfrm>
          <a:prstGeom prst="rect">
            <a:avLst/>
          </a:prstGeom>
          <a:noFill/>
        </p:spPr>
        <p:txBody>
          <a:bodyPr wrap="square" rtlCol="0">
            <a:spAutoFit/>
          </a:bodyPr>
          <a:lstStyle/>
          <a:p>
            <a:r>
              <a:rPr lang="bs-Latn-BA" dirty="0" smtClean="0"/>
              <a:t>UNIVERZITET U ZENICI</a:t>
            </a:r>
          </a:p>
          <a:p>
            <a:endParaRPr lang="bs-Latn-BA" dirty="0" smtClean="0"/>
          </a:p>
          <a:p>
            <a:r>
              <a:rPr lang="bs-Latn-BA" dirty="0" smtClean="0"/>
              <a:t>FILOZOFSKI FAKULTET</a:t>
            </a:r>
          </a:p>
          <a:p>
            <a:endParaRPr lang="bs-Latn-BA" dirty="0" smtClean="0"/>
          </a:p>
          <a:p>
            <a:r>
              <a:rPr lang="bs-Latn-BA" dirty="0" smtClean="0"/>
              <a:t>MATEMATIKA I INFORMATIKA</a:t>
            </a:r>
            <a:endParaRPr lang="bs-Latn-B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bs-Latn-BA" b="1" dirty="0" smtClean="0">
                <a:solidFill>
                  <a:schemeClr val="tx1"/>
                </a:solidFill>
                <a:latin typeface="Times New Roman" pitchFamily="18" charset="0"/>
                <a:cs typeface="Times New Roman" pitchFamily="18" charset="0"/>
              </a:rPr>
              <a:t>ŠTA JE 3D PRINTING?</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lgn="just">
              <a:buNone/>
            </a:pPr>
            <a:r>
              <a:rPr lang="bs-Latn-BA" dirty="0" smtClean="0"/>
              <a:t>-</a:t>
            </a:r>
            <a:r>
              <a:rPr lang="bs-Latn-BA" dirty="0" smtClean="0">
                <a:latin typeface="Times New Roman" pitchFamily="18" charset="0"/>
                <a:cs typeface="Times New Roman" pitchFamily="18" charset="0"/>
              </a:rPr>
              <a:t>Trodimenzionalno printanje(</a:t>
            </a:r>
            <a:r>
              <a:rPr lang="bs-Latn-BA" b="1" dirty="0" smtClean="0">
                <a:latin typeface="Times New Roman" pitchFamily="18" charset="0"/>
                <a:cs typeface="Times New Roman" pitchFamily="18" charset="0"/>
              </a:rPr>
              <a:t>3D PRINTING</a:t>
            </a:r>
            <a:r>
              <a:rPr lang="bs-Latn-BA" dirty="0" smtClean="0">
                <a:latin typeface="Times New Roman" pitchFamily="18" charset="0"/>
                <a:cs typeface="Times New Roman" pitchFamily="18" charset="0"/>
              </a:rPr>
              <a:t>)  je način brze izrade prototipa  kojim se uređajima zasnovanima na patentiranoj 3D tehnologiji </a:t>
            </a:r>
            <a:r>
              <a:rPr lang="bs-Latn-BA" i="1" dirty="0" smtClean="0">
                <a:latin typeface="Times New Roman" pitchFamily="18" charset="0"/>
                <a:cs typeface="Times New Roman" pitchFamily="18" charset="0"/>
              </a:rPr>
              <a:t>Massachusetts Institute of Technology</a:t>
            </a:r>
            <a:r>
              <a:rPr lang="bs-Latn-BA" dirty="0" smtClean="0">
                <a:latin typeface="Times New Roman" pitchFamily="18" charset="0"/>
                <a:cs typeface="Times New Roman" pitchFamily="18" charset="0"/>
              </a:rPr>
              <a:t> (MIT) „ispisuju“ tj. direktno iz 3D CAD programa izrađuju fizički predmeti u prostoru.</a:t>
            </a:r>
          </a:p>
          <a:p>
            <a:pPr algn="just">
              <a:buNone/>
            </a:pPr>
            <a:r>
              <a:rPr lang="bs-Latn-BA" dirty="0" smtClean="0"/>
              <a:t>-</a:t>
            </a:r>
            <a:r>
              <a:rPr lang="bs-Latn-BA" dirty="0" smtClean="0">
                <a:latin typeface="Times New Roman" pitchFamily="18" charset="0"/>
                <a:cs typeface="Times New Roman" pitchFamily="18" charset="0"/>
              </a:rPr>
              <a:t>Aditivna proizvodnja ili tehnologija dodavanja materijala. </a:t>
            </a:r>
          </a:p>
          <a:p>
            <a:pPr algn="just">
              <a:buNone/>
            </a:pPr>
            <a:r>
              <a:rPr lang="bs-Latn-BA" dirty="0" smtClean="0">
                <a:latin typeface="Times New Roman" pitchFamily="18" charset="0"/>
                <a:cs typeface="Times New Roman" pitchFamily="18" charset="0"/>
              </a:rPr>
              <a:t>-Materijali:prah od plastomera-izrada prototipova;</a:t>
            </a:r>
          </a:p>
          <a:p>
            <a:pPr algn="just">
              <a:buNone/>
            </a:pPr>
            <a:r>
              <a:rPr lang="bs-Latn-BA" dirty="0" smtClean="0">
                <a:latin typeface="Times New Roman" pitchFamily="18" charset="0"/>
                <a:cs typeface="Times New Roman" pitchFamily="18" charset="0"/>
              </a:rPr>
              <a:t>Metalni,keramički prahovi-funkcionalne stvari</a:t>
            </a:r>
          </a:p>
          <a:p>
            <a:pPr algn="just">
              <a:buNone/>
            </a:pPr>
            <a:r>
              <a:rPr lang="bs-Latn-BA" dirty="0" smtClean="0">
                <a:latin typeface="Times New Roman" pitchFamily="18" charset="0"/>
                <a:cs typeface="Times New Roman" pitchFamily="18" charset="0"/>
              </a:rPr>
              <a:t>-Izrada alata</a:t>
            </a:r>
          </a:p>
          <a:p>
            <a:pPr algn="just">
              <a:buNone/>
            </a:pPr>
            <a:r>
              <a:rPr lang="bs-Latn-BA" dirty="0" smtClean="0">
                <a:latin typeface="Times New Roman" pitchFamily="18" charset="0"/>
                <a:cs typeface="Times New Roman" pitchFamily="18" charset="0"/>
              </a:rPr>
              <a:t>-Skraćuje se vrijeme izrade te se povećava razina kvaliteta  modela i prototipa.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HISTORIJA</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lgn="just">
              <a:buNone/>
            </a:pPr>
            <a:r>
              <a:rPr lang="bs-Latn-BA" dirty="0" smtClean="0">
                <a:latin typeface="Times New Roman" pitchFamily="18" charset="0"/>
                <a:cs typeface="Times New Roman" pitchFamily="18" charset="0"/>
              </a:rPr>
              <a:t>-1984.godina-</a:t>
            </a:r>
            <a:r>
              <a:rPr lang="bs-Latn-BA" b="1" dirty="0" smtClean="0">
                <a:latin typeface="Times New Roman" pitchFamily="18" charset="0"/>
                <a:cs typeface="Times New Roman" pitchFamily="18" charset="0"/>
              </a:rPr>
              <a:t>Chuck Hull</a:t>
            </a:r>
            <a:r>
              <a:rPr lang="bs-Latn-BA" dirty="0" smtClean="0">
                <a:latin typeface="Times New Roman" pitchFamily="18" charset="0"/>
                <a:cs typeface="Times New Roman" pitchFamily="18" charset="0"/>
              </a:rPr>
              <a:t>(glavni inžinjer i potpredsjednik kompanije 3D Systems)</a:t>
            </a:r>
          </a:p>
          <a:p>
            <a:pPr algn="just">
              <a:buNone/>
            </a:pPr>
            <a:r>
              <a:rPr lang="bs-Latn-BA" dirty="0" smtClean="0">
                <a:latin typeface="Times New Roman" pitchFamily="18" charset="0"/>
                <a:cs typeface="Times New Roman" pitchFamily="18" charset="0"/>
              </a:rPr>
              <a:t>-Na važnosti dobija tek 1990.godine </a:t>
            </a:r>
          </a:p>
          <a:p>
            <a:pPr algn="just">
              <a:buNone/>
            </a:pPr>
            <a:r>
              <a:rPr lang="bs-Latn-BA" dirty="0" smtClean="0">
                <a:latin typeface="Times New Roman" pitchFamily="18" charset="0"/>
                <a:cs typeface="Times New Roman" pitchFamily="18" charset="0"/>
              </a:rPr>
              <a:t>-Licenciran od strane </a:t>
            </a:r>
            <a:r>
              <a:rPr lang="bs-Latn-BA" b="1" dirty="0" smtClean="0">
                <a:latin typeface="Times New Roman" pitchFamily="18" charset="0"/>
                <a:cs typeface="Times New Roman" pitchFamily="18" charset="0"/>
              </a:rPr>
              <a:t>MIT</a:t>
            </a:r>
            <a:r>
              <a:rPr lang="bs-Latn-BA" dirty="0" smtClean="0">
                <a:latin typeface="Times New Roman" pitchFamily="18" charset="0"/>
                <a:cs typeface="Times New Roman" pitchFamily="18" charset="0"/>
              </a:rPr>
              <a:t>-a(Massachusetts Institute of Technology)</a:t>
            </a:r>
          </a:p>
          <a:p>
            <a:pPr algn="just">
              <a:buNone/>
            </a:pPr>
            <a:r>
              <a:rPr lang="bs-Latn-BA" dirty="0" smtClean="0">
                <a:latin typeface="Times New Roman" pitchFamily="18" charset="0"/>
                <a:cs typeface="Times New Roman" pitchFamily="18" charset="0"/>
              </a:rPr>
              <a:t>-1993.-80 tvrtki pružale usluge izrade modela</a:t>
            </a:r>
          </a:p>
          <a:p>
            <a:pPr algn="just">
              <a:buNone/>
            </a:pPr>
            <a:r>
              <a:rPr lang="bs-Latn-BA" dirty="0" smtClean="0">
                <a:latin typeface="Times New Roman" pitchFamily="18" charset="0"/>
                <a:cs typeface="Times New Roman" pitchFamily="18" charset="0"/>
              </a:rPr>
              <a:t>-2000.godine broj se povećao na 397</a:t>
            </a:r>
          </a:p>
          <a:p>
            <a:pPr algn="just">
              <a:buNone/>
            </a:pPr>
            <a:r>
              <a:rPr lang="bs-Latn-BA" dirty="0" smtClean="0">
                <a:latin typeface="Times New Roman" pitchFamily="18" charset="0"/>
                <a:cs typeface="Times New Roman" pitchFamily="18" charset="0"/>
              </a:rPr>
              <a:t>-Zarada 1993-2003 sa 99,3 miliona dolara na 590 miliona dolara.</a:t>
            </a:r>
          </a:p>
          <a:p>
            <a:pPr>
              <a:buNone/>
            </a:pPr>
            <a:endParaRPr lang="bs-Latn-BA"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NAČIN RADA</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lgn="just">
              <a:buNone/>
            </a:pPr>
            <a:r>
              <a:rPr lang="bs-Latn-BA" dirty="0" smtClean="0">
                <a:latin typeface="Times New Roman" pitchFamily="18" charset="0"/>
                <a:cs typeface="Times New Roman" pitchFamily="18" charset="0"/>
              </a:rPr>
              <a:t>-Objekat koji želimo kreirati može se dobiti na dva načina:</a:t>
            </a:r>
          </a:p>
          <a:p>
            <a:pPr algn="just">
              <a:buNone/>
            </a:pPr>
            <a:r>
              <a:rPr lang="bs-Latn-BA" dirty="0" smtClean="0">
                <a:latin typeface="Times New Roman" pitchFamily="18" charset="0"/>
                <a:cs typeface="Times New Roman" pitchFamily="18" charset="0"/>
              </a:rPr>
              <a:t>a)Preko CAD(</a:t>
            </a:r>
            <a:r>
              <a:rPr lang="bs-Latn-BA" b="1" dirty="0" smtClean="0">
                <a:latin typeface="Times New Roman" pitchFamily="18" charset="0"/>
                <a:cs typeface="Times New Roman" pitchFamily="18" charset="0"/>
              </a:rPr>
              <a:t>Computer Aided Design</a:t>
            </a:r>
            <a:r>
              <a:rPr lang="bs-Latn-BA" dirty="0" smtClean="0">
                <a:latin typeface="Times New Roman" pitchFamily="18" charset="0"/>
                <a:cs typeface="Times New Roman" pitchFamily="18" charset="0"/>
              </a:rPr>
              <a:t>)program za modeliranje; kreiranje potpuno novog objekta</a:t>
            </a:r>
          </a:p>
          <a:p>
            <a:pPr algn="just">
              <a:buNone/>
            </a:pPr>
            <a:r>
              <a:rPr lang="bs-Latn-BA" dirty="0" smtClean="0">
                <a:latin typeface="Times New Roman" pitchFamily="18" charset="0"/>
                <a:cs typeface="Times New Roman" pitchFamily="18" charset="0"/>
              </a:rPr>
              <a:t>b)Preko 3D skenera-kopiramo već postojeći objekat</a:t>
            </a:r>
          </a:p>
          <a:p>
            <a:pPr algn="just">
              <a:buNone/>
            </a:pPr>
            <a:r>
              <a:rPr lang="bs-Latn-BA" dirty="0" smtClean="0">
                <a:latin typeface="Times New Roman" pitchFamily="18" charset="0"/>
                <a:cs typeface="Times New Roman" pitchFamily="18" charset="0"/>
              </a:rPr>
              <a:t>-Skener napravi 3D kopiju objekta i šalje ga u 3D program za modeliranje.</a:t>
            </a:r>
          </a:p>
          <a:p>
            <a:pPr algn="just">
              <a:buNone/>
            </a:pPr>
            <a:r>
              <a:rPr lang="bs-Latn-BA" dirty="0" smtClean="0"/>
              <a:t>-</a:t>
            </a:r>
            <a:r>
              <a:rPr lang="bs-Latn-BA" dirty="0" smtClean="0">
                <a:latin typeface="Times New Roman" pitchFamily="18" charset="0"/>
                <a:cs typeface="Times New Roman" pitchFamily="18" charset="0"/>
              </a:rPr>
              <a:t>Oblikovanje modela u CAD-u –spremanje u STL format</a:t>
            </a:r>
          </a:p>
          <a:p>
            <a:pPr algn="just">
              <a:buNone/>
            </a:pPr>
            <a:r>
              <a:rPr lang="bs-Latn-BA" dirty="0" smtClean="0">
                <a:latin typeface="Times New Roman" pitchFamily="18" charset="0"/>
                <a:cs typeface="Times New Roman" pitchFamily="18" charset="0"/>
              </a:rPr>
              <a:t>-</a:t>
            </a:r>
            <a:r>
              <a:rPr lang="bs-Latn-BA" b="1" dirty="0" smtClean="0">
                <a:latin typeface="Times New Roman" pitchFamily="18" charset="0"/>
                <a:cs typeface="Times New Roman" pitchFamily="18" charset="0"/>
              </a:rPr>
              <a:t>CAD</a:t>
            </a:r>
            <a:r>
              <a:rPr lang="bs-Latn-BA" dirty="0" smtClean="0">
                <a:latin typeface="Times New Roman" pitchFamily="18" charset="0"/>
                <a:cs typeface="Times New Roman" pitchFamily="18" charset="0"/>
              </a:rPr>
              <a:t>-oblikovanje podržano računarom</a:t>
            </a:r>
          </a:p>
          <a:p>
            <a:pPr algn="just">
              <a:buNone/>
            </a:pPr>
            <a:r>
              <a:rPr lang="bs-Latn-BA" dirty="0" smtClean="0">
                <a:latin typeface="Times New Roman" pitchFamily="18" charset="0"/>
                <a:cs typeface="Times New Roman" pitchFamily="18" charset="0"/>
              </a:rPr>
              <a:t>-</a:t>
            </a:r>
            <a:r>
              <a:rPr lang="bs-Latn-BA" b="1" dirty="0" smtClean="0">
                <a:latin typeface="Times New Roman" pitchFamily="18" charset="0"/>
                <a:cs typeface="Times New Roman" pitchFamily="18" charset="0"/>
              </a:rPr>
              <a:t>STL</a:t>
            </a:r>
            <a:r>
              <a:rPr lang="bs-Latn-BA" dirty="0" smtClean="0">
                <a:latin typeface="Times New Roman" pitchFamily="18" charset="0"/>
                <a:cs typeface="Times New Roman" pitchFamily="18" charset="0"/>
              </a:rPr>
              <a:t> (</a:t>
            </a:r>
            <a:r>
              <a:rPr lang="bs-Latn-BA" b="1" dirty="0" smtClean="0">
                <a:latin typeface="Times New Roman" pitchFamily="18" charset="0"/>
                <a:cs typeface="Times New Roman" pitchFamily="18" charset="0"/>
              </a:rPr>
              <a:t>Standard Tessellation Language</a:t>
            </a:r>
            <a:r>
              <a:rPr lang="bs-Latn-BA" dirty="0" smtClean="0">
                <a:latin typeface="Times New Roman" pitchFamily="18" charset="0"/>
                <a:cs typeface="Times New Roman" pitchFamily="18" charset="0"/>
              </a:rPr>
              <a:t>) –programski jezik za prostorni opis volumena kojeg je osmislila 1989.godine firma 3D Systems.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NAČIN RADA</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None/>
            </a:pPr>
            <a:r>
              <a:rPr lang="bs-Latn-BA" dirty="0" smtClean="0"/>
              <a:t>-</a:t>
            </a:r>
            <a:r>
              <a:rPr lang="bs-Latn-BA" dirty="0" smtClean="0">
                <a:latin typeface="Times New Roman" pitchFamily="18" charset="0"/>
                <a:cs typeface="Times New Roman" pitchFamily="18" charset="0"/>
              </a:rPr>
              <a:t>STL format predstavlja 3D površinu koja nastaje kao sklop planarnih trouglova.</a:t>
            </a:r>
          </a:p>
          <a:p>
            <a:pPr>
              <a:buNone/>
            </a:pPr>
            <a:r>
              <a:rPr lang="bs-Latn-BA" dirty="0" smtClean="0">
                <a:latin typeface="Times New Roman" pitchFamily="18" charset="0"/>
                <a:cs typeface="Times New Roman" pitchFamily="18" charset="0"/>
              </a:rPr>
              <a:t>-Stvaranje slojeva –od donjeg ka gornjem</a:t>
            </a:r>
          </a:p>
          <a:p>
            <a:pPr>
              <a:buNone/>
            </a:pPr>
            <a:r>
              <a:rPr lang="bs-Latn-BA" dirty="0" smtClean="0">
                <a:latin typeface="Times New Roman" pitchFamily="18" charset="0"/>
                <a:cs typeface="Times New Roman" pitchFamily="18" charset="0"/>
              </a:rPr>
              <a:t>-Proces učvršćivanja materijala ponavlja se za svaki sloj posebno dok se ne dobije čitava konstrukcija.</a:t>
            </a:r>
          </a:p>
          <a:p>
            <a:pPr>
              <a:buNone/>
            </a:pPr>
            <a:r>
              <a:rPr lang="bs-Latn-BA" dirty="0" smtClean="0">
                <a:latin typeface="Times New Roman" pitchFamily="18" charset="0"/>
                <a:cs typeface="Times New Roman" pitchFamily="18" charset="0"/>
              </a:rPr>
              <a:t>-Zadnja faza-čišćenje  od neželjenog materijala,poliranje,brušenje  i bojenje ukoliko je potrebno.</a:t>
            </a:r>
          </a:p>
          <a:p>
            <a:pPr>
              <a:buNone/>
            </a:pPr>
            <a:r>
              <a:rPr lang="bs-Latn-BA" smtClean="0">
                <a:latin typeface="Times New Roman" pitchFamily="18" charset="0"/>
                <a:cs typeface="Times New Roman" pitchFamily="18" charset="0"/>
              </a:rPr>
              <a:t>-</a:t>
            </a:r>
            <a:r>
              <a:rPr lang="bs-Latn-BA" smtClean="0">
                <a:latin typeface="Times New Roman" pitchFamily="18" charset="0"/>
                <a:cs typeface="Times New Roman" pitchFamily="18" charset="0"/>
              </a:rPr>
              <a:t>AutoCAD </a:t>
            </a:r>
            <a:r>
              <a:rPr lang="bs-Latn-BA" dirty="0" smtClean="0">
                <a:latin typeface="Times New Roman" pitchFamily="18" charset="0"/>
                <a:cs typeface="Times New Roman" pitchFamily="18" charset="0"/>
              </a:rPr>
              <a:t>–printing -</a:t>
            </a:r>
            <a:r>
              <a:rPr lang="bs-Latn-BA" u="sng" dirty="0" smtClean="0">
                <a:hlinkClick r:id="rId2"/>
              </a:rPr>
              <a:t> https://www.youtube.com/watch?v=9XXBLoVwRCA</a:t>
            </a:r>
            <a:endParaRPr lang="bs-Latn-BA" dirty="0" smtClean="0"/>
          </a:p>
          <a:p>
            <a:pPr>
              <a:buNone/>
            </a:pPr>
            <a:endParaRPr lang="bs-Latn-BA"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VRSTE 3D PRINTANJA</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lvl="1" algn="just">
              <a:buNone/>
            </a:pPr>
            <a:r>
              <a:rPr lang="bs-Latn-BA" sz="2400" dirty="0" smtClean="0">
                <a:latin typeface="Times New Roman" pitchFamily="18" charset="0"/>
                <a:cs typeface="Times New Roman" pitchFamily="18" charset="0"/>
              </a:rPr>
              <a:t>-</a:t>
            </a:r>
            <a:r>
              <a:rPr lang="bs-Latn-BA" sz="2400" b="1" dirty="0" smtClean="0">
                <a:latin typeface="Times New Roman" pitchFamily="18" charset="0"/>
                <a:cs typeface="Times New Roman" pitchFamily="18" charset="0"/>
              </a:rPr>
              <a:t>Selektivno lasersko sinteriranje</a:t>
            </a:r>
            <a:r>
              <a:rPr lang="bs-Latn-BA" sz="2400" dirty="0" smtClean="0">
                <a:latin typeface="Times New Roman" pitchFamily="18" charset="0"/>
                <a:cs typeface="Times New Roman" pitchFamily="18" charset="0"/>
              </a:rPr>
              <a:t>(</a:t>
            </a:r>
            <a:r>
              <a:rPr lang="bs-Latn-BA" sz="2400" b="1" dirty="0" smtClean="0">
                <a:latin typeface="Times New Roman" pitchFamily="18" charset="0"/>
                <a:cs typeface="Times New Roman" pitchFamily="18" charset="0"/>
              </a:rPr>
              <a:t>Selective Laser Sintering</a:t>
            </a:r>
            <a:r>
              <a:rPr lang="bs-Latn-BA" sz="2400" dirty="0" smtClean="0">
                <a:latin typeface="Times New Roman" pitchFamily="18" charset="0"/>
                <a:cs typeface="Times New Roman" pitchFamily="18" charset="0"/>
              </a:rPr>
              <a:t>)-koristi lasere za spajanje dijelova plastike,metala ili keramike u masu koja ima željeni 3D oblik.</a:t>
            </a:r>
          </a:p>
          <a:p>
            <a:pPr lvl="1" algn="just">
              <a:buNone/>
            </a:pPr>
            <a:r>
              <a:rPr lang="bs-Latn-BA" sz="2400" b="1" dirty="0" smtClean="0">
                <a:latin typeface="Times New Roman" pitchFamily="18" charset="0"/>
                <a:cs typeface="Times New Roman" pitchFamily="18" charset="0"/>
              </a:rPr>
              <a:t>-</a:t>
            </a:r>
            <a:r>
              <a:rPr lang="bs-Latn-BA" sz="2400" b="1" dirty="0" smtClean="0"/>
              <a:t> </a:t>
            </a:r>
            <a:r>
              <a:rPr lang="bs-Latn-BA" sz="2400" dirty="0" smtClean="0">
                <a:latin typeface="Times New Roman" pitchFamily="18" charset="0"/>
                <a:cs typeface="Times New Roman" pitchFamily="18" charset="0"/>
              </a:rPr>
              <a:t>Laser spaja prah materijala uz pomoć skeniranja presjeka preuzetih iz 3D digitalnih modela na površinu podloge sa prahom. Nakon što se skenira jedan presjek, podloga sa prahom se spušta za debljinu jednog sloja, dodaje se novi sloj materijala na vrhu, i proces se ponavlja dok željeni 3D oblik nije gotov.</a:t>
            </a:r>
            <a:endParaRPr lang="bs-Latn-BA"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VRSTE 3D PRINTANJA</a:t>
            </a:r>
            <a:endParaRPr lang="bs-Latn-BA" b="1" dirty="0">
              <a:solidFill>
                <a:schemeClr val="tx1"/>
              </a:solidFill>
              <a:latin typeface="Times New Roman" pitchFamily="18" charset="0"/>
              <a:cs typeface="Times New Roman" pitchFamily="18" charset="0"/>
            </a:endParaRPr>
          </a:p>
        </p:txBody>
      </p:sp>
      <p:pic>
        <p:nvPicPr>
          <p:cNvPr id="5" name="Content Placeholder 4"/>
          <p:cNvPicPr>
            <a:picLocks noGrp="1"/>
          </p:cNvPicPr>
          <p:nvPr>
            <p:ph sz="quarter" idx="1"/>
          </p:nvPr>
        </p:nvPicPr>
        <p:blipFill>
          <a:blip r:embed="rId3"/>
          <a:srcRect/>
          <a:stretch>
            <a:fillRect/>
          </a:stretch>
        </p:blipFill>
        <p:spPr bwMode="auto">
          <a:xfrm>
            <a:off x="642910" y="1571612"/>
            <a:ext cx="7929617" cy="45132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1142976" y="6286520"/>
            <a:ext cx="7143800" cy="461665"/>
          </a:xfrm>
          <a:prstGeom prst="rect">
            <a:avLst/>
          </a:prstGeom>
          <a:noFill/>
        </p:spPr>
        <p:txBody>
          <a:bodyPr wrap="square" rtlCol="0">
            <a:spAutoFit/>
          </a:bodyPr>
          <a:lstStyle/>
          <a:p>
            <a:pPr algn="ctr"/>
            <a:r>
              <a:rPr lang="bs-Latn-BA" sz="2400" dirty="0" smtClean="0">
                <a:latin typeface="Times New Roman" pitchFamily="18" charset="0"/>
                <a:cs typeface="Times New Roman" pitchFamily="18" charset="0"/>
              </a:rPr>
              <a:t>Slika 1.  SLS postupak</a:t>
            </a:r>
            <a:endParaRPr lang="bs-Latn-BA"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VRSTE 3D PRINTANJA</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gn="just">
              <a:buNone/>
            </a:pPr>
            <a:r>
              <a:rPr lang="bs-Latn-BA" dirty="0" smtClean="0"/>
              <a:t>-</a:t>
            </a:r>
            <a:r>
              <a:rPr lang="bs-Latn-BA" b="1" dirty="0" smtClean="0">
                <a:latin typeface="Times New Roman" pitchFamily="18" charset="0"/>
                <a:cs typeface="Times New Roman" pitchFamily="18" charset="0"/>
              </a:rPr>
              <a:t>Direktno lasersko sinteriranje metala</a:t>
            </a:r>
            <a:r>
              <a:rPr lang="bs-Latn-BA" dirty="0" smtClean="0">
                <a:latin typeface="Times New Roman" pitchFamily="18" charset="0"/>
                <a:cs typeface="Times New Roman" pitchFamily="18" charset="0"/>
              </a:rPr>
              <a:t>(</a:t>
            </a:r>
            <a:r>
              <a:rPr lang="bs-Latn-BA" b="1" dirty="0" smtClean="0">
                <a:latin typeface="Times New Roman" pitchFamily="18" charset="0"/>
                <a:cs typeface="Times New Roman" pitchFamily="18" charset="0"/>
              </a:rPr>
              <a:t>Direct Metal laser Sintering)-</a:t>
            </a:r>
            <a:r>
              <a:rPr lang="vi-VN" b="1" dirty="0" smtClean="0"/>
              <a:t> </a:t>
            </a:r>
            <a:r>
              <a:rPr lang="bs-Latn-BA" dirty="0" smtClean="0"/>
              <a:t>o</a:t>
            </a:r>
            <a:r>
              <a:rPr lang="vi-VN" dirty="0" smtClean="0"/>
              <a:t>va tehnologija spaja metalni prah u čvrsti dio tako što ga lokalno topi uz pomoć fokusiranog laserskog snopa. Dijelovi se izrađuju dodavanjem materijala sloj po sloj, obično koristeći slojeve debljine 20 µm.</a:t>
            </a:r>
            <a:endParaRPr lang="bs-Latn-BA" dirty="0" smtClean="0"/>
          </a:p>
          <a:p>
            <a:pPr algn="just">
              <a:buNone/>
            </a:pPr>
            <a:r>
              <a:rPr lang="bs-Latn-BA" b="1" dirty="0" smtClean="0"/>
              <a:t>- </a:t>
            </a:r>
            <a:r>
              <a:rPr lang="bs-Latn-BA" b="1" dirty="0" smtClean="0">
                <a:latin typeface="Times New Roman" pitchFamily="18" charset="0"/>
                <a:cs typeface="Times New Roman" pitchFamily="18" charset="0"/>
              </a:rPr>
              <a:t>DMLS</a:t>
            </a:r>
            <a:r>
              <a:rPr lang="bs-Latn-BA" dirty="0" smtClean="0">
                <a:latin typeface="Times New Roman" pitchFamily="18" charset="0"/>
                <a:cs typeface="Times New Roman" pitchFamily="18" charset="0"/>
              </a:rPr>
              <a:t> ima još prednosti u odnosu na tradicionalne tehnike proizvodnje; kraće vrijeme izrade gdje nisu potrebni nikakvi dodatni alati, izrada više različitih struktura istovremeno i mogućnost izrade struktura od različitih legura, zbog čega se naziva tehnologijom koja štedi vrijeme i novac.</a:t>
            </a:r>
            <a:endParaRPr lang="bs-Latn-B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VRSTE 3D PRINTANJA</a:t>
            </a:r>
            <a:endParaRPr lang="bs-Latn-BA" b="1" dirty="0">
              <a:solidFill>
                <a:schemeClr val="tx1"/>
              </a:solidFill>
              <a:latin typeface="Times New Roman" pitchFamily="18" charset="0"/>
              <a:cs typeface="Times New Roman" pitchFamily="18" charset="0"/>
            </a:endParaRPr>
          </a:p>
        </p:txBody>
      </p:sp>
      <p:pic>
        <p:nvPicPr>
          <p:cNvPr id="4" name="Content Placeholder 3"/>
          <p:cNvPicPr>
            <a:picLocks noGrp="1"/>
          </p:cNvPicPr>
          <p:nvPr>
            <p:ph sz="quarter" idx="1"/>
          </p:nvPr>
        </p:nvPicPr>
        <p:blipFill>
          <a:blip r:embed="rId2"/>
          <a:srcRect/>
          <a:stretch>
            <a:fillRect/>
          </a:stretch>
        </p:blipFill>
        <p:spPr bwMode="auto">
          <a:xfrm>
            <a:off x="714348" y="1428736"/>
            <a:ext cx="7429551" cy="48577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785786" y="6429396"/>
            <a:ext cx="6858048" cy="461665"/>
          </a:xfrm>
          <a:prstGeom prst="rect">
            <a:avLst/>
          </a:prstGeom>
          <a:noFill/>
        </p:spPr>
        <p:txBody>
          <a:bodyPr wrap="square" rtlCol="0">
            <a:spAutoFit/>
          </a:bodyPr>
          <a:lstStyle/>
          <a:p>
            <a:pPr algn="ctr"/>
            <a:r>
              <a:rPr lang="bs-Latn-BA" sz="2400" dirty="0" smtClean="0">
                <a:latin typeface="Times New Roman" pitchFamily="18" charset="0"/>
                <a:cs typeface="Times New Roman" pitchFamily="18" charset="0"/>
              </a:rPr>
              <a:t>Slika 2. DMLS postupak</a:t>
            </a:r>
            <a:endParaRPr lang="bs-Latn-BA"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VRSTE 3D PRINTANJA</a:t>
            </a:r>
            <a:endParaRPr lang="bs-Latn-BA" dirty="0">
              <a:solidFill>
                <a:schemeClr val="tx1"/>
              </a:solidFill>
            </a:endParaRPr>
          </a:p>
        </p:txBody>
      </p:sp>
      <p:sp>
        <p:nvSpPr>
          <p:cNvPr id="3" name="Content Placeholder 2"/>
          <p:cNvSpPr>
            <a:spLocks noGrp="1"/>
          </p:cNvSpPr>
          <p:nvPr>
            <p:ph sz="quarter" idx="1"/>
          </p:nvPr>
        </p:nvSpPr>
        <p:spPr/>
        <p:txBody>
          <a:bodyPr>
            <a:normAutofit/>
          </a:bodyPr>
          <a:lstStyle/>
          <a:p>
            <a:pPr algn="just">
              <a:buNone/>
            </a:pPr>
            <a:r>
              <a:rPr lang="bs-Latn-BA" dirty="0" smtClean="0">
                <a:latin typeface="Times New Roman" pitchFamily="18" charset="0"/>
                <a:cs typeface="Times New Roman" pitchFamily="18" charset="0"/>
              </a:rPr>
              <a:t>-</a:t>
            </a:r>
            <a:r>
              <a:rPr lang="bs-Latn-BA" b="1" dirty="0" smtClean="0">
                <a:latin typeface="Times New Roman" pitchFamily="18" charset="0"/>
                <a:cs typeface="Times New Roman" pitchFamily="18" charset="0"/>
              </a:rPr>
              <a:t>Stereolitografija</a:t>
            </a:r>
            <a:r>
              <a:rPr lang="bs-Latn-BA" dirty="0" smtClean="0">
                <a:latin typeface="Times New Roman" pitchFamily="18" charset="0"/>
                <a:cs typeface="Times New Roman" pitchFamily="18" charset="0"/>
              </a:rPr>
              <a:t>(</a:t>
            </a:r>
            <a:r>
              <a:rPr lang="bs-Latn-BA" b="1" dirty="0" smtClean="0">
                <a:latin typeface="Times New Roman" pitchFamily="18" charset="0"/>
                <a:cs typeface="Times New Roman" pitchFamily="18" charset="0"/>
              </a:rPr>
              <a:t>Stereolithography</a:t>
            </a:r>
            <a:r>
              <a:rPr lang="bs-Latn-BA" dirty="0" smtClean="0">
                <a:latin typeface="Times New Roman" pitchFamily="18" charset="0"/>
                <a:cs typeface="Times New Roman" pitchFamily="18" charset="0"/>
              </a:rPr>
              <a:t>)-tehnologija aditivne proizvodnje modela kod koje se koristi podloga sa tekućim fotopolimerom, tzv. “smolom” i UV laser radi izrade modela sloj po sloj. Na svakom sloju, laserski snop iscrtava presjek modela po površini smole. Izloženost UV laserskom snopu učvršćuje presjek koji je iscrtan na smoli i spaja ga sa čvrstim slojem ispod njega. Nakon što se iscrta presjek, platforma se spusti na niže za veličinu jednog sloja, obično 0,05mm do 0,15 mm. Onda smola ponovo prekrije model, i ponovo se iscrtava presjek sljedećeg sloja.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VRSTE 3D PRINTANJA</a:t>
            </a:r>
            <a:endParaRPr lang="bs-Latn-BA" dirty="0">
              <a:solidFill>
                <a:schemeClr val="tx1"/>
              </a:solidFill>
            </a:endParaRPr>
          </a:p>
        </p:txBody>
      </p:sp>
      <p:pic>
        <p:nvPicPr>
          <p:cNvPr id="4" name="Content Placeholder 3"/>
          <p:cNvPicPr>
            <a:picLocks noGrp="1"/>
          </p:cNvPicPr>
          <p:nvPr>
            <p:ph sz="quarter" idx="1"/>
          </p:nvPr>
        </p:nvPicPr>
        <p:blipFill>
          <a:blip r:embed="rId3"/>
          <a:srcRect/>
          <a:stretch>
            <a:fillRect/>
          </a:stretch>
        </p:blipFill>
        <p:spPr bwMode="auto">
          <a:xfrm>
            <a:off x="714348" y="1500174"/>
            <a:ext cx="6858048" cy="47863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928662" y="6357958"/>
            <a:ext cx="6143668" cy="461665"/>
          </a:xfrm>
          <a:prstGeom prst="rect">
            <a:avLst/>
          </a:prstGeom>
          <a:noFill/>
        </p:spPr>
        <p:txBody>
          <a:bodyPr wrap="square" rtlCol="0">
            <a:spAutoFit/>
          </a:bodyPr>
          <a:lstStyle/>
          <a:p>
            <a:pPr algn="ctr"/>
            <a:r>
              <a:rPr lang="bs-Latn-BA" sz="2400" dirty="0" smtClean="0">
                <a:latin typeface="Times New Roman" pitchFamily="18" charset="0"/>
                <a:cs typeface="Times New Roman" pitchFamily="18" charset="0"/>
              </a:rPr>
              <a:t>Slika 3. Stereolitografija</a:t>
            </a:r>
            <a:endParaRPr lang="bs-Latn-BA"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VRSTE 3D PRINTANJA</a:t>
            </a:r>
            <a:endParaRPr lang="bs-Latn-BA" dirty="0">
              <a:solidFill>
                <a:schemeClr val="tx1"/>
              </a:solidFill>
            </a:endParaRPr>
          </a:p>
        </p:txBody>
      </p:sp>
      <p:sp>
        <p:nvSpPr>
          <p:cNvPr id="3" name="Content Placeholder 2"/>
          <p:cNvSpPr>
            <a:spLocks noGrp="1"/>
          </p:cNvSpPr>
          <p:nvPr>
            <p:ph sz="quarter" idx="1"/>
          </p:nvPr>
        </p:nvSpPr>
        <p:spPr/>
        <p:txBody>
          <a:bodyPr/>
          <a:lstStyle/>
          <a:p>
            <a:pPr algn="just">
              <a:buNone/>
            </a:pPr>
            <a:r>
              <a:rPr lang="bs-Latn-BA" dirty="0" smtClean="0"/>
              <a:t>-</a:t>
            </a:r>
            <a:r>
              <a:rPr lang="bs-Latn-BA" b="1" dirty="0" smtClean="0">
                <a:latin typeface="Times New Roman" pitchFamily="18" charset="0"/>
                <a:cs typeface="Times New Roman" pitchFamily="18" charset="0"/>
              </a:rPr>
              <a:t>Otapanje elektronskom zrakom(Electron Beam Melting)- </a:t>
            </a:r>
            <a:r>
              <a:rPr lang="bs-Latn-BA" dirty="0" smtClean="0">
                <a:latin typeface="Times New Roman" pitchFamily="18" charset="0"/>
                <a:cs typeface="Times New Roman" pitchFamily="18" charset="0"/>
              </a:rPr>
              <a:t>tip aditivnog procesa proizvodnje metalnih struktura.Proizvode se metalne strukture zagrijavanjem direktno iz metalnog praha sloj po sloj sa elektronskim snopom u visokom vakuumu.</a:t>
            </a:r>
          </a:p>
          <a:p>
            <a:pPr algn="just">
              <a:buNone/>
            </a:pPr>
            <a:r>
              <a:rPr lang="bs-Latn-BA" b="1" dirty="0" smtClean="0">
                <a:latin typeface="Times New Roman" pitchFamily="18" charset="0"/>
                <a:cs typeface="Times New Roman" pitchFamily="18" charset="0"/>
              </a:rPr>
              <a:t>-</a:t>
            </a:r>
            <a:r>
              <a:rPr lang="bs-Latn-BA" dirty="0" smtClean="0">
                <a:latin typeface="Times New Roman" pitchFamily="18" charset="0"/>
                <a:cs typeface="Times New Roman" pitchFamily="18" charset="0"/>
              </a:rPr>
              <a:t>Dobijene strukture imaju punu gustoću ,čiste su legure bez šupljina i ekstremno jaki.Zbog toga kod EBM nije potrebna dodatna termička obrada za dobijanje punih mehaničkih karakteristika dobijenih struktura.</a:t>
            </a:r>
            <a:endParaRPr lang="bs-Latn-BA"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rPr>
              <a:t>3D </a:t>
            </a:r>
            <a:r>
              <a:rPr lang="bs-Latn-BA" b="1" dirty="0" smtClean="0">
                <a:solidFill>
                  <a:schemeClr val="tx1"/>
                </a:solidFill>
                <a:latin typeface="Times New Roman" pitchFamily="18" charset="0"/>
                <a:cs typeface="Times New Roman" pitchFamily="18" charset="0"/>
              </a:rPr>
              <a:t>PRINTERI</a:t>
            </a:r>
            <a:r>
              <a:rPr lang="bs-Latn-BA" b="1" dirty="0" smtClean="0">
                <a:solidFill>
                  <a:schemeClr val="tx1"/>
                </a:solidFill>
              </a:rPr>
              <a:t> </a:t>
            </a:r>
            <a:endParaRPr lang="bs-Latn-BA" b="1" dirty="0">
              <a:solidFill>
                <a:schemeClr val="tx1"/>
              </a:solidFill>
            </a:endParaRPr>
          </a:p>
        </p:txBody>
      </p:sp>
      <p:pic>
        <p:nvPicPr>
          <p:cNvPr id="4" name="Content Placeholder 3" descr="mark one.jpg"/>
          <p:cNvPicPr>
            <a:picLocks noGrp="1" noChangeAspect="1"/>
          </p:cNvPicPr>
          <p:nvPr>
            <p:ph sz="quarter" idx="1"/>
          </p:nvPr>
        </p:nvPicPr>
        <p:blipFill>
          <a:blip r:embed="rId2"/>
          <a:stretch>
            <a:fillRect/>
          </a:stretch>
        </p:blipFill>
        <p:spPr>
          <a:xfrm>
            <a:off x="176012" y="2000240"/>
            <a:ext cx="4883298" cy="41434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143504" y="2143116"/>
            <a:ext cx="3786214" cy="3785652"/>
          </a:xfrm>
          <a:prstGeom prst="rect">
            <a:avLst/>
          </a:prstGeom>
          <a:noFill/>
        </p:spPr>
        <p:txBody>
          <a:bodyPr wrap="square" rtlCol="0">
            <a:spAutoFit/>
          </a:bodyPr>
          <a:lstStyle/>
          <a:p>
            <a:r>
              <a:rPr lang="bs-Latn-BA" dirty="0" smtClean="0"/>
              <a:t>-</a:t>
            </a:r>
            <a:r>
              <a:rPr lang="bs-Latn-BA" sz="2400" dirty="0" smtClean="0">
                <a:latin typeface="Times New Roman" pitchFamily="18" charset="0"/>
                <a:cs typeface="Times New Roman" pitchFamily="18" charset="0"/>
              </a:rPr>
              <a:t>Mark One-prvi 3D printer za printanje karbonskih vlakana.Koristi aluminijske legure koje se koriste u proizvodnji dijelova automobila.</a:t>
            </a:r>
          </a:p>
          <a:p>
            <a:endParaRPr lang="bs-Latn-BA" sz="2400" dirty="0" smtClean="0">
              <a:latin typeface="Times New Roman" pitchFamily="18" charset="0"/>
              <a:cs typeface="Times New Roman" pitchFamily="18" charset="0"/>
            </a:endParaRPr>
          </a:p>
          <a:p>
            <a:r>
              <a:rPr lang="bs-Latn-BA" sz="2400" dirty="0">
                <a:latin typeface="Times New Roman" pitchFamily="18" charset="0"/>
                <a:cs typeface="Times New Roman" pitchFamily="18" charset="0"/>
              </a:rPr>
              <a:t>-</a:t>
            </a:r>
            <a:r>
              <a:rPr lang="bs-Latn-BA" sz="2400" dirty="0" smtClean="0">
                <a:latin typeface="Times New Roman" pitchFamily="18" charset="0"/>
                <a:cs typeface="Times New Roman" pitchFamily="18" charset="0"/>
              </a:rPr>
              <a:t>Printa objekte dimenzija 305mm x160mm x 160 mm.</a:t>
            </a:r>
          </a:p>
          <a:p>
            <a:r>
              <a:rPr lang="bs-Latn-BA" sz="2400" dirty="0" smtClean="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rPr>
              <a:t>3D </a:t>
            </a:r>
            <a:r>
              <a:rPr lang="bs-Latn-BA" b="1" dirty="0" smtClean="0">
                <a:solidFill>
                  <a:schemeClr val="tx1"/>
                </a:solidFill>
                <a:latin typeface="Times New Roman" pitchFamily="18" charset="0"/>
                <a:cs typeface="Times New Roman" pitchFamily="18" charset="0"/>
              </a:rPr>
              <a:t>PRINTERI</a:t>
            </a:r>
            <a:endParaRPr lang="bs-Latn-BA" b="1" dirty="0">
              <a:solidFill>
                <a:schemeClr val="tx1"/>
              </a:solidFill>
              <a:latin typeface="Times New Roman" pitchFamily="18" charset="0"/>
              <a:cs typeface="Times New Roman" pitchFamily="18" charset="0"/>
            </a:endParaRPr>
          </a:p>
        </p:txBody>
      </p:sp>
      <p:pic>
        <p:nvPicPr>
          <p:cNvPr id="4" name="Content Placeholder 3" descr="347651-stratasys-object500-connex3-multi-material-3d-printer-shoes.jpg"/>
          <p:cNvPicPr>
            <a:picLocks noGrp="1" noChangeAspect="1"/>
          </p:cNvPicPr>
          <p:nvPr>
            <p:ph sz="quarter" idx="1"/>
          </p:nvPr>
        </p:nvPicPr>
        <p:blipFill>
          <a:blip r:embed="rId2"/>
          <a:stretch>
            <a:fillRect/>
          </a:stretch>
        </p:blipFill>
        <p:spPr>
          <a:xfrm>
            <a:off x="573670" y="1643050"/>
            <a:ext cx="4569834" cy="47149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5286380" y="1928802"/>
            <a:ext cx="3571900" cy="3785652"/>
          </a:xfrm>
          <a:prstGeom prst="rect">
            <a:avLst/>
          </a:prstGeom>
          <a:noFill/>
        </p:spPr>
        <p:txBody>
          <a:bodyPr wrap="square" rtlCol="0">
            <a:spAutoFit/>
          </a:bodyPr>
          <a:lstStyle/>
          <a:p>
            <a:r>
              <a:rPr lang="bs-Latn-BA" sz="2400" dirty="0" smtClean="0">
                <a:latin typeface="Times New Roman" pitchFamily="18" charset="0"/>
                <a:cs typeface="Times New Roman" pitchFamily="18" charset="0"/>
              </a:rPr>
              <a:t>-Multi-materijalni color 3D printer-namijenjen industrijskim dizajnerima i proizvođačima.prvi 3D printer koji printa predmete od različitih materijala i boja te je samim time prilično skup.</a:t>
            </a:r>
          </a:p>
          <a:p>
            <a:r>
              <a:rPr lang="bs-Latn-BA" sz="2400" dirty="0">
                <a:latin typeface="Times New Roman" pitchFamily="18" charset="0"/>
                <a:cs typeface="Times New Roman" pitchFamily="18" charset="0"/>
              </a:rPr>
              <a:t>-</a:t>
            </a:r>
            <a:r>
              <a:rPr lang="bs-Latn-BA" sz="2400" dirty="0" smtClean="0">
                <a:latin typeface="Times New Roman" pitchFamily="18" charset="0"/>
                <a:cs typeface="Times New Roman" pitchFamily="18" charset="0"/>
              </a:rPr>
              <a:t>Primarni materijali su guma i plastika.</a:t>
            </a:r>
            <a:endParaRPr lang="bs-Latn-BA"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rPr>
              <a:t>3D PRINTERI</a:t>
            </a:r>
            <a:endParaRPr lang="bs-Latn-BA" dirty="0">
              <a:solidFill>
                <a:schemeClr val="tx1"/>
              </a:solidFill>
            </a:endParaRPr>
          </a:p>
        </p:txBody>
      </p:sp>
      <p:pic>
        <p:nvPicPr>
          <p:cNvPr id="4" name="Content Placeholder 3" descr="bioprinter.jpg"/>
          <p:cNvPicPr>
            <a:picLocks noGrp="1" noChangeAspect="1"/>
          </p:cNvPicPr>
          <p:nvPr>
            <p:ph sz="quarter" idx="1"/>
          </p:nvPr>
        </p:nvPicPr>
        <p:blipFill>
          <a:blip r:embed="rId2"/>
          <a:stretch>
            <a:fillRect/>
          </a:stretch>
        </p:blipFill>
        <p:spPr>
          <a:xfrm>
            <a:off x="357157" y="1857364"/>
            <a:ext cx="5100209" cy="41434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500694" y="1714488"/>
            <a:ext cx="3286148" cy="4524315"/>
          </a:xfrm>
          <a:prstGeom prst="rect">
            <a:avLst/>
          </a:prstGeom>
          <a:noFill/>
        </p:spPr>
        <p:txBody>
          <a:bodyPr wrap="square" rtlCol="0">
            <a:spAutoFit/>
          </a:bodyPr>
          <a:lstStyle/>
          <a:p>
            <a:r>
              <a:rPr lang="bs-Latn-BA" sz="2400" dirty="0" smtClean="0">
                <a:latin typeface="Times New Roman" pitchFamily="18" charset="0"/>
                <a:cs typeface="Times New Roman" pitchFamily="18" charset="0"/>
              </a:rPr>
              <a:t>Bioprinter-namijenjen printanju ljudskog tkiva.</a:t>
            </a:r>
            <a:r>
              <a:rPr lang="bs-Latn-BA" sz="2400" dirty="0"/>
              <a:t> </a:t>
            </a:r>
            <a:r>
              <a:rPr lang="bs-Latn-BA" sz="2400" dirty="0">
                <a:latin typeface="Times New Roman" pitchFamily="18" charset="0"/>
                <a:cs typeface="Times New Roman" pitchFamily="18" charset="0"/>
              </a:rPr>
              <a:t>S</a:t>
            </a:r>
            <a:r>
              <a:rPr lang="bs-Latn-BA" sz="2400" dirty="0" smtClean="0">
                <a:latin typeface="Times New Roman" pitchFamily="18" charset="0"/>
                <a:cs typeface="Times New Roman" pitchFamily="18" charset="0"/>
              </a:rPr>
              <a:t>adrži dvije </a:t>
            </a:r>
            <a:r>
              <a:rPr lang="bs-Latn-BA" sz="2400" dirty="0">
                <a:latin typeface="Times New Roman" pitchFamily="18" charset="0"/>
                <a:cs typeface="Times New Roman" pitchFamily="18" charset="0"/>
              </a:rPr>
              <a:t>robotskom preciznošću kontrolisane glave za printanje, pri čemu jedna služi smještanju ljudskih ćelija u 3D printer, dok druga stavlja hidrogel i podržava </a:t>
            </a:r>
            <a:r>
              <a:rPr lang="bs-Latn-BA" sz="2400" dirty="0" smtClean="0">
                <a:latin typeface="Times New Roman" pitchFamily="18" charset="0"/>
                <a:cs typeface="Times New Roman" pitchFamily="18" charset="0"/>
              </a:rPr>
              <a:t>matricu.</a:t>
            </a:r>
          </a:p>
          <a:p>
            <a:r>
              <a:rPr lang="bs-Latn-BA" sz="2400" dirty="0" smtClean="0">
                <a:latin typeface="Times New Roman" pitchFamily="18" charset="0"/>
                <a:cs typeface="Times New Roman" pitchFamily="18" charset="0"/>
              </a:rPr>
              <a:t>Proizvodnja (krvni sudovi,organi)</a:t>
            </a:r>
            <a:endParaRPr lang="bs-Latn-BA"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04"/>
            <a:ext cx="7467600" cy="989034"/>
          </a:xfrm>
        </p:spPr>
        <p:txBody>
          <a:bodyPr/>
          <a:lstStyle/>
          <a:p>
            <a:pPr algn="ctr"/>
            <a:r>
              <a:rPr lang="bs-Latn-BA" b="1" dirty="0" smtClean="0">
                <a:solidFill>
                  <a:schemeClr val="tx1"/>
                </a:solidFill>
                <a:latin typeface="Times New Roman" pitchFamily="18" charset="0"/>
                <a:cs typeface="Times New Roman" pitchFamily="18" charset="0"/>
              </a:rPr>
              <a:t>ZANIMLJIVOSTI</a:t>
            </a:r>
            <a:endParaRPr lang="bs-Latn-BA" b="1" dirty="0">
              <a:solidFill>
                <a:schemeClr val="tx1"/>
              </a:solidFill>
              <a:latin typeface="Times New Roman" pitchFamily="18" charset="0"/>
              <a:cs typeface="Times New Roman" pitchFamily="18" charset="0"/>
            </a:endParaRPr>
          </a:p>
        </p:txBody>
      </p:sp>
      <p:pic>
        <p:nvPicPr>
          <p:cNvPr id="4" name="Content Placeholder 3" descr="kinez-decak-prvi-prsljen-3d-printer-ugradnja-1409179791-558241.jpg"/>
          <p:cNvPicPr>
            <a:picLocks noGrp="1" noChangeAspect="1"/>
          </p:cNvPicPr>
          <p:nvPr>
            <p:ph sz="quarter" idx="1"/>
          </p:nvPr>
        </p:nvPicPr>
        <p:blipFill>
          <a:blip r:embed="rId3"/>
          <a:stretch>
            <a:fillRect/>
          </a:stretch>
        </p:blipFill>
        <p:spPr>
          <a:xfrm>
            <a:off x="357158" y="1632766"/>
            <a:ext cx="4714908" cy="31851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214942" y="1571612"/>
            <a:ext cx="3714776" cy="3929090"/>
          </a:xfrm>
          <a:prstGeom prst="rect">
            <a:avLst/>
          </a:prstGeom>
          <a:noFill/>
        </p:spPr>
        <p:txBody>
          <a:bodyPr wrap="square" rtlCol="0">
            <a:spAutoFit/>
          </a:bodyPr>
          <a:lstStyle/>
          <a:p>
            <a:r>
              <a:rPr lang="bs-Latn-BA" sz="2400" dirty="0" smtClean="0">
                <a:latin typeface="Times New Roman" pitchFamily="18" charset="0"/>
                <a:cs typeface="Times New Roman" pitchFamily="18" charset="0"/>
              </a:rPr>
              <a:t>Pršljen napravljen za dječaka oboljelog od tumora na kičmenoj moždini .</a:t>
            </a:r>
          </a:p>
          <a:p>
            <a:r>
              <a:rPr lang="bs-Latn-BA" sz="2400" dirty="0" smtClean="0">
                <a:latin typeface="Times New Roman" pitchFamily="18" charset="0"/>
                <a:cs typeface="Times New Roman" pitchFamily="18" charset="0"/>
              </a:rPr>
              <a:t>Implantat je napravljen na osnovu virtuelnog dizajna kičme pacijenta,tako da se savršeno uklapa.</a:t>
            </a:r>
          </a:p>
          <a:p>
            <a:r>
              <a:rPr lang="bs-Latn-BA" sz="2400" dirty="0" smtClean="0">
                <a:latin typeface="Times New Roman" pitchFamily="18" charset="0"/>
                <a:cs typeface="Times New Roman" pitchFamily="18" charset="0"/>
              </a:rPr>
              <a:t>Ovaj pršljen omogućava dječaku pokretanje glave što prije nije mogao realizirati.</a:t>
            </a:r>
            <a:endParaRPr lang="bs-Latn-BA" sz="2400" dirty="0">
              <a:latin typeface="Times New Roman" pitchFamily="18" charset="0"/>
              <a:cs typeface="Times New Roman" pitchFamily="18" charset="0"/>
            </a:endParaRPr>
          </a:p>
        </p:txBody>
      </p:sp>
      <p:sp>
        <p:nvSpPr>
          <p:cNvPr id="6" name="TextBox 5"/>
          <p:cNvSpPr txBox="1"/>
          <p:nvPr/>
        </p:nvSpPr>
        <p:spPr>
          <a:xfrm>
            <a:off x="285720" y="5286388"/>
            <a:ext cx="8572560" cy="830997"/>
          </a:xfrm>
          <a:prstGeom prst="rect">
            <a:avLst/>
          </a:prstGeom>
          <a:noFill/>
        </p:spPr>
        <p:txBody>
          <a:bodyPr wrap="square" rtlCol="0">
            <a:spAutoFit/>
          </a:bodyPr>
          <a:lstStyle/>
          <a:p>
            <a:r>
              <a:rPr lang="bs-Latn-BA" sz="2400" dirty="0" smtClean="0"/>
              <a:t>U</a:t>
            </a:r>
            <a:r>
              <a:rPr lang="vi-VN" sz="2400" dirty="0" smtClean="0"/>
              <a:t>rađena </a:t>
            </a:r>
            <a:r>
              <a:rPr lang="vi-VN" sz="2400" dirty="0"/>
              <a:t>transplantacija 3D vilice u Belgiji juna 2011, dok je aprila 2013. na klinici Majo revolucionarnim printerom odštampan i kuk</a:t>
            </a:r>
            <a:r>
              <a:rPr lang="vi-VN" dirty="0"/>
              <a:t>.</a:t>
            </a:r>
            <a:endParaRPr lang="bs-Latn-BA"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ZANIMLJIVOSTI</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lnSpcReduction="10000"/>
          </a:bodyPr>
          <a:lstStyle/>
          <a:p>
            <a:pPr>
              <a:buNone/>
            </a:pPr>
            <a:r>
              <a:rPr lang="bs-Latn-BA" dirty="0" smtClean="0"/>
              <a:t>-</a:t>
            </a:r>
            <a:r>
              <a:rPr lang="bs-Latn-BA" dirty="0" smtClean="0">
                <a:latin typeface="Times New Roman" pitchFamily="18" charset="0"/>
                <a:cs typeface="Times New Roman" pitchFamily="18" charset="0"/>
              </a:rPr>
              <a:t>Bioinženjeri i liječnici sa sveučilišta Cornell uspjeli su uz pomoć 3D printera stvoriti umjetne uši koje izgledaju i funkcioniraju baš kao prave.</a:t>
            </a:r>
          </a:p>
          <a:p>
            <a:pPr>
              <a:buNone/>
            </a:pPr>
            <a:r>
              <a:rPr lang="bs-Latn-BA" dirty="0" smtClean="0">
                <a:latin typeface="Times New Roman" pitchFamily="18" charset="0"/>
                <a:cs typeface="Times New Roman" pitchFamily="18" charset="0"/>
              </a:rPr>
              <a:t>-Prema izvještaju objavljenom u novom broju časopisa PLOS One američki su stručnjaci u 3D printer ubacili gel sastavljen od živih stanica i stvorili  kopije prirodnih ušiju. Tri mjeseca kasnije gel se pretvorio u hrskavicu kao u pravim ušima.</a:t>
            </a:r>
          </a:p>
          <a:p>
            <a:pPr>
              <a:buNone/>
            </a:pPr>
            <a:r>
              <a:rPr lang="bs-Latn-BA" dirty="0" smtClean="0">
                <a:latin typeface="Times New Roman" pitchFamily="18" charset="0"/>
                <a:cs typeface="Times New Roman" pitchFamily="18" charset="0"/>
              </a:rPr>
              <a:t>- ”Za stvaranje 3D kalupa potrebno je pola dana, jedan dan za printanje, 30 minuta za ubrizgavanje gela, a 15 minuta kasnije kalup se skida”-objasnio je Lawrence Bonassar profesor biomedicinskog inžinjeringa.</a:t>
            </a:r>
            <a:br>
              <a:rPr lang="bs-Latn-BA" dirty="0" smtClean="0">
                <a:latin typeface="Times New Roman" pitchFamily="18" charset="0"/>
                <a:cs typeface="Times New Roman" pitchFamily="18" charset="0"/>
              </a:rPr>
            </a:br>
            <a:endParaRPr lang="bs-Latn-B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ZANIMLJIVOSTI</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None/>
            </a:pPr>
            <a:r>
              <a:rPr lang="bs-Latn-BA" dirty="0" smtClean="0">
                <a:latin typeface="Times New Roman" pitchFamily="18" charset="0"/>
                <a:cs typeface="Times New Roman" pitchFamily="18" charset="0"/>
              </a:rPr>
              <a:t>-Tim stručnjaka univerziteta u Edinburghu nedavno je konstruisao printer koji stvara kuglice živih embrionalnih </a:t>
            </a:r>
            <a:r>
              <a:rPr lang="bs-Latn-BA" dirty="0" smtClean="0"/>
              <a:t/>
            </a:r>
            <a:br>
              <a:rPr lang="bs-Latn-BA" dirty="0" smtClean="0"/>
            </a:br>
            <a:r>
              <a:rPr lang="bs-Latn-BA" dirty="0" smtClean="0">
                <a:latin typeface="Times New Roman" pitchFamily="18" charset="0"/>
                <a:cs typeface="Times New Roman" pitchFamily="18" charset="0"/>
              </a:rPr>
              <a:t>matičnih stanica različitih veličina. Ova tehnika mogla bi se koristiti za stvaranje ljudskog tkiva u tri dimenzije, za testiranje novih lijekova bez potrebe za pokusnim životinjama, za izgradnju organa bez potrebe za darivateljima ili za printanje stanica  u oštećene dijelove tijela.</a:t>
            </a:r>
          </a:p>
          <a:p>
            <a:pPr>
              <a:buNone/>
            </a:pPr>
            <a:r>
              <a:rPr lang="bs-Latn-BA" dirty="0" smtClean="0">
                <a:latin typeface="Times New Roman" pitchFamily="18" charset="0"/>
                <a:cs typeface="Times New Roman" pitchFamily="18" charset="0"/>
              </a:rPr>
              <a:t>-3D printerom stvorene žive uši kao prave !</a:t>
            </a:r>
          </a:p>
          <a:p>
            <a:pPr>
              <a:buNone/>
            </a:pPr>
            <a:r>
              <a:rPr lang="bs-Latn-BA" dirty="0" smtClean="0">
                <a:latin typeface="Times New Roman" pitchFamily="18" charset="0"/>
                <a:cs typeface="Times New Roman" pitchFamily="18" charset="0"/>
              </a:rPr>
              <a:t>-</a:t>
            </a:r>
            <a:r>
              <a:rPr lang="bs-Latn-BA" dirty="0" smtClean="0">
                <a:latin typeface="Times New Roman" pitchFamily="18" charset="0"/>
                <a:cs typeface="Times New Roman" pitchFamily="18" charset="0"/>
                <a:hlinkClick r:id="rId3"/>
              </a:rPr>
              <a:t>https://www.youtube.com/watch?v=-RgI_bcETkM</a:t>
            </a:r>
            <a:endParaRPr lang="bs-Latn-BA" dirty="0" smtClean="0">
              <a:latin typeface="Times New Roman" pitchFamily="18" charset="0"/>
              <a:cs typeface="Times New Roman" pitchFamily="18" charset="0"/>
            </a:endParaRPr>
          </a:p>
          <a:p>
            <a:pPr>
              <a:buNone/>
            </a:pPr>
            <a:endParaRPr lang="bs-Latn-BA" dirty="0" smtClean="0">
              <a:latin typeface="Times New Roman" pitchFamily="18" charset="0"/>
              <a:cs typeface="Times New Roman" pitchFamily="18" charset="0"/>
            </a:endParaRPr>
          </a:p>
          <a:p>
            <a:pPr>
              <a:buNone/>
            </a:pPr>
            <a:endParaRPr lang="bs-Latn-BA" dirty="0" smtClean="0">
              <a:latin typeface="Times New Roman" pitchFamily="18" charset="0"/>
              <a:cs typeface="Times New Roman" pitchFamily="18" charset="0"/>
            </a:endParaRPr>
          </a:p>
          <a:p>
            <a:pPr>
              <a:buNone/>
            </a:pPr>
            <a:endParaRPr lang="bs-Latn-B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ZANIMLJIVOSTI</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85720" y="1571612"/>
            <a:ext cx="8858280" cy="4902340"/>
          </a:xfrm>
        </p:spPr>
        <p:txBody>
          <a:bodyPr/>
          <a:lstStyle/>
          <a:p>
            <a:pPr>
              <a:buNone/>
            </a:pPr>
            <a:endParaRPr lang="bs-Latn-BA" dirty="0" smtClean="0">
              <a:latin typeface="Times New Roman" pitchFamily="18" charset="0"/>
              <a:cs typeface="Times New Roman" pitchFamily="18" charset="0"/>
            </a:endParaRPr>
          </a:p>
          <a:p>
            <a:pPr>
              <a:buNone/>
            </a:pPr>
            <a:endParaRPr lang="bs-Latn-BA" dirty="0">
              <a:latin typeface="Times New Roman" pitchFamily="18" charset="0"/>
              <a:cs typeface="Times New Roman" pitchFamily="18" charset="0"/>
            </a:endParaRPr>
          </a:p>
        </p:txBody>
      </p:sp>
      <p:pic>
        <p:nvPicPr>
          <p:cNvPr id="4" name="Picture 3" descr="howitworks.jpg"/>
          <p:cNvPicPr>
            <a:picLocks noChangeAspect="1"/>
          </p:cNvPicPr>
          <p:nvPr/>
        </p:nvPicPr>
        <p:blipFill>
          <a:blip r:embed="rId3"/>
          <a:stretch>
            <a:fillRect/>
          </a:stretch>
        </p:blipFill>
        <p:spPr>
          <a:xfrm>
            <a:off x="118137" y="1785925"/>
            <a:ext cx="5096805" cy="33021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286380" y="1857364"/>
            <a:ext cx="3857620" cy="3323987"/>
          </a:xfrm>
          <a:prstGeom prst="rect">
            <a:avLst/>
          </a:prstGeom>
          <a:noFill/>
        </p:spPr>
        <p:txBody>
          <a:bodyPr wrap="square" rtlCol="0">
            <a:spAutoFit/>
          </a:bodyPr>
          <a:lstStyle/>
          <a:p>
            <a:pPr>
              <a:buNone/>
            </a:pPr>
            <a:r>
              <a:rPr lang="bs-Latn-BA" sz="2400" dirty="0" smtClean="0">
                <a:latin typeface="Times New Roman" pitchFamily="18" charset="0"/>
                <a:cs typeface="Times New Roman" pitchFamily="18" charset="0"/>
              </a:rPr>
              <a:t>-3Doodler-prva svjetski 3D printing olovka.</a:t>
            </a:r>
          </a:p>
          <a:p>
            <a:pPr>
              <a:buNone/>
            </a:pPr>
            <a:r>
              <a:rPr lang="bs-Latn-BA" sz="2400" dirty="0" smtClean="0">
                <a:latin typeface="Times New Roman" pitchFamily="18" charset="0"/>
                <a:cs typeface="Times New Roman" pitchFamily="18" charset="0"/>
              </a:rPr>
              <a:t>-Može se koristiti u roku od nekoliko minuta ,bez ikakvog tehničkog znanja,softvera ili računara.</a:t>
            </a:r>
          </a:p>
          <a:p>
            <a:pPr>
              <a:buNone/>
            </a:pPr>
            <a:r>
              <a:rPr lang="bs-Latn-BA" sz="2400" dirty="0" smtClean="0">
                <a:latin typeface="Times New Roman" pitchFamily="18" charset="0"/>
                <a:cs typeface="Times New Roman" pitchFamily="18" charset="0"/>
              </a:rPr>
              <a:t>-Pristupačna i zabavna te dostupna svakome.</a:t>
            </a:r>
          </a:p>
          <a:p>
            <a:endParaRPr lang="bs-Latn-BA" dirty="0">
              <a:latin typeface="Times New Roman" pitchFamily="18" charset="0"/>
              <a:cs typeface="Times New Roman" pitchFamily="18" charset="0"/>
            </a:endParaRPr>
          </a:p>
        </p:txBody>
      </p:sp>
      <p:sp>
        <p:nvSpPr>
          <p:cNvPr id="6" name="TextBox 5"/>
          <p:cNvSpPr txBox="1"/>
          <p:nvPr/>
        </p:nvSpPr>
        <p:spPr>
          <a:xfrm>
            <a:off x="214282" y="5214950"/>
            <a:ext cx="7929618" cy="830997"/>
          </a:xfrm>
          <a:prstGeom prst="rect">
            <a:avLst/>
          </a:prstGeom>
          <a:noFill/>
        </p:spPr>
        <p:txBody>
          <a:bodyPr wrap="square" rtlCol="0">
            <a:spAutoFit/>
          </a:bodyPr>
          <a:lstStyle/>
          <a:p>
            <a:r>
              <a:rPr lang="bs-Latn-BA" sz="2400" dirty="0" smtClean="0">
                <a:latin typeface="Times New Roman" pitchFamily="18" charset="0"/>
                <a:cs typeface="Times New Roman" pitchFamily="18" charset="0"/>
              </a:rPr>
              <a:t>-Koristi zagrijanu plastiku koja se brzo hladi te pretvara u čvrstu masu</a:t>
            </a:r>
            <a:r>
              <a:rPr lang="bs-Latn-BA" dirty="0" smtClean="0"/>
              <a:t>.</a:t>
            </a:r>
            <a:r>
              <a:rPr lang="bs-Latn-BA" sz="2400" dirty="0" smtClean="0">
                <a:latin typeface="Times New Roman" pitchFamily="18" charset="0"/>
                <a:cs typeface="Times New Roman" pitchFamily="18" charset="0"/>
              </a:rPr>
              <a:t>To omogućava brzu izradu predmeta sa lakoćom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7467600" cy="785818"/>
          </a:xfrm>
        </p:spPr>
        <p:txBody>
          <a:bodyPr/>
          <a:lstStyle/>
          <a:p>
            <a:pPr algn="ctr"/>
            <a:r>
              <a:rPr lang="bs-Latn-BA" b="1" dirty="0" smtClean="0">
                <a:solidFill>
                  <a:schemeClr val="tx1"/>
                </a:solidFill>
                <a:latin typeface="Times New Roman" pitchFamily="18" charset="0"/>
                <a:cs typeface="Times New Roman" pitchFamily="18" charset="0"/>
              </a:rPr>
              <a:t>ZANIMLJIVOSTI</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85720" y="1571612"/>
            <a:ext cx="8858280" cy="4902340"/>
          </a:xfrm>
        </p:spPr>
        <p:txBody>
          <a:bodyPr/>
          <a:lstStyle/>
          <a:p>
            <a:pPr>
              <a:buNone/>
            </a:pPr>
            <a:endParaRPr lang="bs-Latn-BA" dirty="0" smtClean="0">
              <a:latin typeface="Times New Roman" pitchFamily="18" charset="0"/>
              <a:cs typeface="Times New Roman" pitchFamily="18" charset="0"/>
            </a:endParaRPr>
          </a:p>
          <a:p>
            <a:pPr>
              <a:buNone/>
            </a:pPr>
            <a:endParaRPr lang="bs-Latn-BA" dirty="0">
              <a:latin typeface="Times New Roman" pitchFamily="18" charset="0"/>
              <a:cs typeface="Times New Roman" pitchFamily="18" charset="0"/>
            </a:endParaRPr>
          </a:p>
        </p:txBody>
      </p:sp>
      <p:pic>
        <p:nvPicPr>
          <p:cNvPr id="7" name="Picture 6" descr="tower.jpg"/>
          <p:cNvPicPr>
            <a:picLocks noChangeAspect="1"/>
          </p:cNvPicPr>
          <p:nvPr/>
        </p:nvPicPr>
        <p:blipFill>
          <a:blip r:embed="rId3"/>
          <a:stretch>
            <a:fillRect/>
          </a:stretch>
        </p:blipFill>
        <p:spPr>
          <a:xfrm>
            <a:off x="5214942" y="1928802"/>
            <a:ext cx="3453928" cy="3501420"/>
          </a:xfrm>
          <a:prstGeom prst="rect">
            <a:avLst/>
          </a:prstGeom>
        </p:spPr>
      </p:pic>
      <p:pic>
        <p:nvPicPr>
          <p:cNvPr id="8" name="Picture 7" descr="3Doodler-4400-2048x1365.jpg"/>
          <p:cNvPicPr>
            <a:picLocks noChangeAspect="1"/>
          </p:cNvPicPr>
          <p:nvPr/>
        </p:nvPicPr>
        <p:blipFill>
          <a:blip r:embed="rId4" cstate="print"/>
          <a:stretch>
            <a:fillRect/>
          </a:stretch>
        </p:blipFill>
        <p:spPr>
          <a:xfrm>
            <a:off x="0" y="1928802"/>
            <a:ext cx="5140230" cy="3500462"/>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s-Latn-BA" b="1" dirty="0" smtClean="0">
                <a:solidFill>
                  <a:schemeClr val="tx1"/>
                </a:solidFill>
                <a:latin typeface="Times New Roman" pitchFamily="18" charset="0"/>
                <a:cs typeface="Times New Roman" pitchFamily="18" charset="0"/>
              </a:rPr>
              <a:t>HRANU ĆEMO U BUDUĆNOSTI PRINTATI?</a:t>
            </a:r>
            <a:endParaRPr lang="bs-Latn-BA" b="1" dirty="0">
              <a:solidFill>
                <a:schemeClr val="tx1"/>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pPr>
              <a:buNone/>
            </a:pPr>
            <a:r>
              <a:rPr lang="bs-Latn-BA" dirty="0" smtClean="0"/>
              <a:t>-</a:t>
            </a:r>
            <a:r>
              <a:rPr lang="bs-Latn-BA" dirty="0" smtClean="0">
                <a:latin typeface="Times New Roman" pitchFamily="18" charset="0"/>
                <a:cs typeface="Times New Roman" pitchFamily="18" charset="0"/>
              </a:rPr>
              <a:t>Stručnjaci rade na 3D printeru koji bi nam u budućnosti mogao ispisivati hranu...</a:t>
            </a:r>
          </a:p>
          <a:p>
            <a:pPr>
              <a:buNone/>
            </a:pPr>
            <a:r>
              <a:rPr lang="bs-Latn-BA" dirty="0" smtClean="0">
                <a:latin typeface="Times New Roman" pitchFamily="18" charset="0"/>
                <a:cs typeface="Times New Roman" pitchFamily="18" charset="0"/>
              </a:rPr>
              <a:t>-Naučnici sa Sveučilišta Cornell u New Yorku razvijaju 3D printer hrane koji bi bio svima dostupan. Koristio bi sirove namirnice, a vi biste u njega samo morali staviti ''tinte'' hrane.</a:t>
            </a:r>
          </a:p>
          <a:p>
            <a:pPr>
              <a:buNone/>
            </a:pPr>
            <a:r>
              <a:rPr lang="bs-Latn-BA" dirty="0" smtClean="0">
                <a:latin typeface="Times New Roman" pitchFamily="18" charset="0"/>
                <a:cs typeface="Times New Roman" pitchFamily="18" charset="0"/>
              </a:rPr>
              <a:t>-</a:t>
            </a:r>
            <a:r>
              <a:rPr lang="vi-VN" dirty="0" smtClean="0">
                <a:latin typeface="Times New Roman" pitchFamily="18" charset="0"/>
                <a:cs typeface="Times New Roman" pitchFamily="18" charset="0"/>
              </a:rPr>
              <a:t>Niz šprica donosio bi hranu sloj po sloj prema elektron</a:t>
            </a:r>
            <a:r>
              <a:rPr lang="bs-Latn-BA" dirty="0" smtClean="0">
                <a:latin typeface="Times New Roman" pitchFamily="18" charset="0"/>
                <a:cs typeface="Times New Roman" pitchFamily="18" charset="0"/>
              </a:rPr>
              <a:t>skom </a:t>
            </a:r>
            <a:r>
              <a:rPr lang="vi-VN" dirty="0" smtClean="0">
                <a:latin typeface="Times New Roman" pitchFamily="18" charset="0"/>
                <a:cs typeface="Times New Roman" pitchFamily="18" charset="0"/>
              </a:rPr>
              <a:t>otisku koji određuje koji t</a:t>
            </a:r>
            <a:r>
              <a:rPr lang="bs-Latn-BA" dirty="0" smtClean="0">
                <a:latin typeface="Times New Roman" pitchFamily="18" charset="0"/>
                <a:cs typeface="Times New Roman" pitchFamily="18" charset="0"/>
              </a:rPr>
              <a:t>a</a:t>
            </a:r>
            <a:r>
              <a:rPr lang="vi-VN" dirty="0" smtClean="0">
                <a:latin typeface="Times New Roman" pitchFamily="18" charset="0"/>
                <a:cs typeface="Times New Roman" pitchFamily="18" charset="0"/>
              </a:rPr>
              <a:t>čno sastojci idu</a:t>
            </a:r>
            <a:r>
              <a:rPr lang="bs-Latn-BA" dirty="0" smtClean="0">
                <a:latin typeface="Times New Roman" pitchFamily="18" charset="0"/>
                <a:cs typeface="Times New Roman" pitchFamily="18" charset="0"/>
              </a:rPr>
              <a:t> na određeno mjesto</a:t>
            </a:r>
            <a:r>
              <a:rPr lang="vi-VN" dirty="0" smtClean="0">
                <a:latin typeface="Times New Roman" pitchFamily="18" charset="0"/>
                <a:cs typeface="Times New Roman" pitchFamily="18" charset="0"/>
              </a:rPr>
              <a:t>, a sve to korištenjem tradicionalnog CAD softvera.</a:t>
            </a:r>
            <a:endParaRPr lang="bs-Latn-BA"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jagram.jpg"/>
          <p:cNvPicPr>
            <a:picLocks noGrp="1" noChangeAspect="1"/>
          </p:cNvPicPr>
          <p:nvPr>
            <p:ph sz="quarter" idx="1"/>
          </p:nvPr>
        </p:nvPicPr>
        <p:blipFill>
          <a:blip r:embed="rId2"/>
          <a:stretch>
            <a:fillRect/>
          </a:stretch>
        </p:blipFill>
        <p:spPr>
          <a:xfrm>
            <a:off x="214282" y="1928802"/>
            <a:ext cx="8733610" cy="45608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500034" y="285729"/>
            <a:ext cx="8072494" cy="1015663"/>
          </a:xfrm>
          <a:prstGeom prst="rect">
            <a:avLst/>
          </a:prstGeom>
          <a:noFill/>
        </p:spPr>
        <p:txBody>
          <a:bodyPr wrap="square" rtlCol="0">
            <a:spAutoFit/>
          </a:bodyPr>
          <a:lstStyle/>
          <a:p>
            <a:pPr algn="ctr"/>
            <a:r>
              <a:rPr lang="bs-Latn-BA" sz="3000" b="1" dirty="0" smtClean="0">
                <a:latin typeface="Times New Roman" pitchFamily="18" charset="0"/>
                <a:cs typeface="Times New Roman" pitchFamily="18" charset="0"/>
              </a:rPr>
              <a:t>POKAZATELJ PRISUTNOSTI 3D PRINTANJA U NAUCI  </a:t>
            </a:r>
            <a:endParaRPr lang="bs-Latn-BA" sz="3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85720" y="214289"/>
          <a:ext cx="8280000" cy="6335550"/>
        </p:xfrm>
        <a:graphic>
          <a:graphicData uri="http://schemas.openxmlformats.org/drawingml/2006/table">
            <a:tbl>
              <a:tblPr firstRow="1" bandRow="1">
                <a:tableStyleId>{2D5ABB26-0587-4C30-8999-92F81FD0307C}</a:tableStyleId>
              </a:tblPr>
              <a:tblGrid>
                <a:gridCol w="4140000"/>
                <a:gridCol w="4140000"/>
              </a:tblGrid>
              <a:tr h="757710">
                <a:tc>
                  <a:txBody>
                    <a:bodyPr/>
                    <a:lstStyle/>
                    <a:p>
                      <a:pPr algn="ctr"/>
                      <a:r>
                        <a:rPr lang="bs-Latn-BA" dirty="0" smtClean="0"/>
                        <a:t>PREDNOSTI</a:t>
                      </a:r>
                      <a:endParaRPr lang="bs-Latn-BA"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bs-Latn-BA" dirty="0" smtClean="0"/>
                        <a:t>NEDOSTACI</a:t>
                      </a:r>
                      <a:endParaRPr lang="bs-Latn-BA"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972000">
                <a:tc>
                  <a:txBody>
                    <a:bodyPr/>
                    <a:lstStyle/>
                    <a:p>
                      <a:r>
                        <a:rPr lang="bs-Latn-BA" sz="2000" dirty="0" smtClean="0"/>
                        <a:t>-</a:t>
                      </a:r>
                      <a:r>
                        <a:rPr kumimoji="0" lang="bs-Latn-BA" sz="2000" kern="1200" dirty="0" smtClean="0"/>
                        <a:t>-Vrlo fleksibilan postupak izrade</a:t>
                      </a:r>
                    </a:p>
                    <a:p>
                      <a:r>
                        <a:rPr kumimoji="0" lang="bs-Latn-BA" sz="2000" kern="1200" dirty="0" smtClean="0"/>
                        <a:t>-3D printerom mogu se jednako uspješno izrađivati prototipovi, funkcionalni dijelovi i alati vrlo složenih oblika</a:t>
                      </a:r>
                      <a:br>
                        <a:rPr kumimoji="0" lang="bs-Latn-BA" sz="2000" kern="1200" dirty="0" smtClean="0"/>
                      </a:br>
                      <a:r>
                        <a:rPr kumimoji="0" lang="bs-Latn-BA" sz="2000" kern="1200" dirty="0" smtClean="0"/>
                        <a:t>-uglavnom neotrovni materijali</a:t>
                      </a:r>
                      <a:br>
                        <a:rPr kumimoji="0" lang="bs-Latn-BA" sz="2000" kern="1200" dirty="0" smtClean="0"/>
                      </a:br>
                      <a:r>
                        <a:rPr kumimoji="0" lang="bs-Latn-BA" sz="2000" kern="1200" dirty="0" smtClean="0"/>
                        <a:t>-dobre dimenzijske tolerancije</a:t>
                      </a:r>
                      <a:br>
                        <a:rPr kumimoji="0" lang="bs-Latn-BA" sz="2000" kern="1200" dirty="0" smtClean="0"/>
                      </a:br>
                      <a:r>
                        <a:rPr kumimoji="0" lang="bs-Latn-BA" sz="2000" kern="1200" dirty="0" smtClean="0"/>
                        <a:t>-visoka preciznost izrade</a:t>
                      </a:r>
                      <a:br>
                        <a:rPr kumimoji="0" lang="bs-Latn-BA" sz="2000" kern="1200" dirty="0" smtClean="0"/>
                      </a:br>
                      <a:r>
                        <a:rPr kumimoji="0" lang="bs-Latn-BA" sz="2000" kern="1200" dirty="0" smtClean="0"/>
                        <a:t>-izbjegavanje grešaka koje mogu dovesti do zastoja u proizvodnji</a:t>
                      </a:r>
                      <a:br>
                        <a:rPr kumimoji="0" lang="bs-Latn-BA" sz="2000" kern="1200" dirty="0" smtClean="0"/>
                      </a:br>
                      <a:r>
                        <a:rPr kumimoji="0" lang="bs-Latn-BA" sz="2000" kern="1200" dirty="0" smtClean="0"/>
                        <a:t>-vrlo glatka površina izrađenih dijelova i alata</a:t>
                      </a:r>
                      <a:br>
                        <a:rPr kumimoji="0" lang="bs-Latn-BA" sz="2000" kern="1200" dirty="0" smtClean="0"/>
                      </a:br>
                      <a:r>
                        <a:rPr kumimoji="0" lang="bs-Latn-BA" sz="2000" kern="1200" dirty="0" smtClean="0"/>
                        <a:t>-mogućnost izrade vrlo tankih dijelova i detalja</a:t>
                      </a:r>
                      <a:br>
                        <a:rPr kumimoji="0" lang="bs-Latn-BA" sz="2000" kern="1200" dirty="0" smtClean="0"/>
                      </a:br>
                      <a:r>
                        <a:rPr kumimoji="0" lang="bs-Latn-BA" sz="2000" kern="1200" dirty="0" smtClean="0"/>
                        <a:t>-brži dolazak proizvoda na tržište</a:t>
                      </a:r>
                      <a:br>
                        <a:rPr kumimoji="0" lang="bs-Latn-BA" sz="2000" kern="1200" dirty="0" smtClean="0"/>
                      </a:br>
                      <a:r>
                        <a:rPr kumimoji="0" lang="bs-Latn-BA" sz="2000" kern="1200" dirty="0" smtClean="0"/>
                        <a:t>-recikliranje potpornog praha</a:t>
                      </a:r>
                      <a:br>
                        <a:rPr kumimoji="0" lang="bs-Latn-BA" sz="2000" kern="1200" dirty="0" smtClean="0"/>
                      </a:br>
                      <a:r>
                        <a:rPr kumimoji="0" lang="bs-Latn-BA" sz="2000" kern="1200" dirty="0" smtClean="0"/>
                        <a:t>-prikaz u bojama</a:t>
                      </a:r>
                      <a:br>
                        <a:rPr kumimoji="0" lang="bs-Latn-BA" sz="2000" kern="1200" dirty="0" smtClean="0"/>
                      </a:br>
                      <a:r>
                        <a:rPr kumimoji="0" lang="bs-Latn-BA" sz="2000" kern="1200" dirty="0" smtClean="0"/>
                        <a:t>-povećani životni vijek proizvoda</a:t>
                      </a:r>
                      <a:endParaRPr lang="bs-Latn-BA"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bs-Latn-BA" sz="1800" kern="1200" dirty="0" smtClean="0"/>
                        <a:t>-</a:t>
                      </a:r>
                      <a:r>
                        <a:rPr kumimoji="0" lang="bs-Latn-BA" sz="2000" kern="1200" dirty="0" smtClean="0"/>
                        <a:t>ograničena brzina izrade</a:t>
                      </a:r>
                      <a:br>
                        <a:rPr kumimoji="0" lang="bs-Latn-BA" sz="2000" kern="1200" dirty="0" smtClean="0"/>
                      </a:br>
                      <a:r>
                        <a:rPr kumimoji="0" lang="bs-Latn-BA" sz="2000" kern="1200" dirty="0" smtClean="0"/>
                        <a:t>-ograničen broj primjenjivih materijala ograničen izbor materijala</a:t>
                      </a:r>
                      <a:br>
                        <a:rPr kumimoji="0" lang="bs-Latn-BA" sz="2000" kern="1200" dirty="0" smtClean="0"/>
                      </a:br>
                      <a:r>
                        <a:rPr kumimoji="0" lang="bs-Latn-BA" sz="2000" kern="1200" dirty="0" smtClean="0"/>
                        <a:t>-ograničenje dimenzije modela</a:t>
                      </a:r>
                      <a:endParaRPr lang="bs-Latn-BA"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343</TotalTime>
  <Words>1064</Words>
  <Application>Microsoft Office PowerPoint</Application>
  <PresentationFormat>On-screen Show (4:3)</PresentationFormat>
  <Paragraphs>101</Paragraphs>
  <Slides>23</Slides>
  <Notes>7</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Oriel</vt:lpstr>
      <vt:lpstr>3D PRINTERI </vt:lpstr>
      <vt:lpstr>ŠTA JE 3D PRINTING?</vt:lpstr>
      <vt:lpstr>HISTORIJA</vt:lpstr>
      <vt:lpstr>NAČIN RADA</vt:lpstr>
      <vt:lpstr>NAČIN RADA</vt:lpstr>
      <vt:lpstr>VRSTE 3D PRINTANJA</vt:lpstr>
      <vt:lpstr>VRSTE 3D PRINTANJA</vt:lpstr>
      <vt:lpstr>VRSTE 3D PRINTANJA</vt:lpstr>
      <vt:lpstr>VRSTE 3D PRINTANJA</vt:lpstr>
      <vt:lpstr>VRSTE 3D PRINTANJA</vt:lpstr>
      <vt:lpstr>VRSTE 3D PRINTANJA</vt:lpstr>
      <vt:lpstr>VRSTE 3D PRINTANJA</vt:lpstr>
      <vt:lpstr>3D PRINTERI </vt:lpstr>
      <vt:lpstr>3D PRINTERI</vt:lpstr>
      <vt:lpstr>3D PRINTERI</vt:lpstr>
      <vt:lpstr>ZANIMLJIVOSTI</vt:lpstr>
      <vt:lpstr>ZANIMLJIVOSTI</vt:lpstr>
      <vt:lpstr>ZANIMLJIVOSTI</vt:lpstr>
      <vt:lpstr>ZANIMLJIVOSTI</vt:lpstr>
      <vt:lpstr>ZANIMLJIVOSTI</vt:lpstr>
      <vt:lpstr>HRANU ĆEMO U BUDUĆNOSTI PRINTATI?</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PRINTERI</dc:title>
  <dc:creator>hp</dc:creator>
  <cp:lastModifiedBy>hp</cp:lastModifiedBy>
  <cp:revision>66</cp:revision>
  <dcterms:created xsi:type="dcterms:W3CDTF">2014-12-23T17:57:41Z</dcterms:created>
  <dcterms:modified xsi:type="dcterms:W3CDTF">2015-01-20T17:20:23Z</dcterms:modified>
</cp:coreProperties>
</file>